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5113000" cy="21374100"/>
  <p:notesSz cx="6858000" cy="9144000"/>
  <p:embeddedFontLst>
    <p:embeddedFont>
      <p:font typeface="Glacial Indifference" panose="020B0604020202020204" charset="0"/>
      <p:regular r:id="rId16"/>
    </p:embeddedFont>
    <p:embeddedFont>
      <p:font typeface="Glacial Indifference Bold" panose="020B0604020202020204" charset="0"/>
      <p:regular r:id="rId17"/>
    </p:embeddedFont>
    <p:embeddedFont>
      <p:font typeface="Oswald" panose="00000500000000000000" pitchFamily="2" charset="0"/>
      <p:regular r:id="rId18"/>
    </p:embeddedFont>
    <p:embeddedFont>
      <p:font typeface="Oswald Bold" panose="00000800000000000000"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301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AutoShape 4"/>
          <p:cNvSpPr/>
          <p:nvPr/>
        </p:nvSpPr>
        <p:spPr>
          <a:xfrm>
            <a:off x="1069451" y="13055339"/>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5" name="Freeform 5"/>
          <p:cNvSpPr/>
          <p:nvPr/>
        </p:nvSpPr>
        <p:spPr>
          <a:xfrm>
            <a:off x="3071070" y="1772696"/>
            <a:ext cx="7631328" cy="9846273"/>
          </a:xfrm>
          <a:custGeom>
            <a:avLst/>
            <a:gdLst/>
            <a:ahLst/>
            <a:cxnLst/>
            <a:rect l="l" t="t" r="r" b="b"/>
            <a:pathLst>
              <a:path w="7631328" h="9846273">
                <a:moveTo>
                  <a:pt x="0" y="0"/>
                </a:moveTo>
                <a:lnTo>
                  <a:pt x="7631328" y="0"/>
                </a:lnTo>
                <a:lnTo>
                  <a:pt x="7631328" y="9846273"/>
                </a:lnTo>
                <a:lnTo>
                  <a:pt x="0" y="9846273"/>
                </a:lnTo>
                <a:lnTo>
                  <a:pt x="0" y="0"/>
                </a:lnTo>
                <a:close/>
              </a:path>
            </a:pathLst>
          </a:custGeom>
          <a:blipFill>
            <a:blip r:embed="rId3"/>
            <a:stretch>
              <a:fillRect t="-7624" b="-7624"/>
            </a:stretch>
          </a:blipFill>
        </p:spPr>
        <p:txBody>
          <a:bodyPr/>
          <a:lstStyle/>
          <a:p>
            <a:endParaRPr lang="en-US"/>
          </a:p>
        </p:txBody>
      </p:sp>
      <p:sp>
        <p:nvSpPr>
          <p:cNvPr id="6" name="TextBox 6"/>
          <p:cNvSpPr txBox="1"/>
          <p:nvPr/>
        </p:nvSpPr>
        <p:spPr>
          <a:xfrm>
            <a:off x="1306873" y="13417252"/>
            <a:ext cx="12648776" cy="5502047"/>
          </a:xfrm>
          <a:prstGeom prst="rect">
            <a:avLst/>
          </a:prstGeom>
        </p:spPr>
        <p:txBody>
          <a:bodyPr lIns="0" tIns="0" rIns="0" bIns="0" rtlCol="0" anchor="t">
            <a:spAutoFit/>
          </a:bodyPr>
          <a:lstStyle/>
          <a:p>
            <a:pPr algn="ctr">
              <a:lnSpc>
                <a:spcPts val="4877"/>
              </a:lnSpc>
            </a:pPr>
            <a:r>
              <a:rPr lang="en-US" sz="3483" b="1">
                <a:solidFill>
                  <a:srgbClr val="28201A"/>
                </a:solidFill>
                <a:latin typeface="Oswald Bold"/>
                <a:ea typeface="Oswald Bold"/>
                <a:cs typeface="Oswald Bold"/>
                <a:sym typeface="Oswald Bold"/>
              </a:rPr>
              <a:t>KIRTLAND CUTTER</a:t>
            </a:r>
          </a:p>
          <a:p>
            <a:pPr algn="ctr">
              <a:lnSpc>
                <a:spcPts val="4877"/>
              </a:lnSpc>
            </a:pPr>
            <a:endParaRPr lang="en-US" sz="3483" b="1">
              <a:solidFill>
                <a:srgbClr val="28201A"/>
              </a:solidFill>
              <a:latin typeface="Oswald Bold"/>
              <a:ea typeface="Oswald Bold"/>
              <a:cs typeface="Oswald Bold"/>
              <a:sym typeface="Oswald Bold"/>
            </a:endParaRPr>
          </a:p>
          <a:p>
            <a:pPr algn="just">
              <a:lnSpc>
                <a:spcPts val="4597"/>
              </a:lnSpc>
            </a:pPr>
            <a:r>
              <a:rPr lang="en-US" sz="3283">
                <a:solidFill>
                  <a:srgbClr val="28201A"/>
                </a:solidFill>
                <a:latin typeface="Oswald"/>
                <a:ea typeface="Oswald"/>
                <a:cs typeface="Oswald"/>
                <a:sym typeface="Oswald"/>
              </a:rPr>
              <a:t>KIRTLAND CUTTER WAS BORN IN CLEVELAND, OHIO AUGUST 20, 1860. WHILE HIS EDUCATION INCLUDED ATTENDING BROOKS MILITARY ACADEMY, HIS REAL PASSION WAS IN ART AND ARCHITECTURE. AFTER MILITARY SCHOOL, HE ATTENDED THE ARTS STUDENTS LEAGUE OF NEW YORK. HE THEN TRAVELED TO EUROPE WHERE HE SPENT SEVERAL YEARS STUDYING AND EXPLORING THE ART AND ARCHITECTURE EUROPE HAD TO OFFER.</a:t>
            </a:r>
          </a:p>
          <a:p>
            <a:pPr algn="l">
              <a:lnSpc>
                <a:spcPts val="2497"/>
              </a:lnSpc>
            </a:pPr>
            <a:endParaRPr lang="en-US" sz="3283">
              <a:solidFill>
                <a:srgbClr val="28201A"/>
              </a:solidFill>
              <a:latin typeface="Oswald"/>
              <a:ea typeface="Oswald"/>
              <a:cs typeface="Oswald"/>
              <a:sym typeface="Oswald"/>
            </a:endParaRPr>
          </a:p>
          <a:p>
            <a:pPr algn="l">
              <a:lnSpc>
                <a:spcPts val="3897"/>
              </a:lnSpc>
              <a:spcBef>
                <a:spcPct val="0"/>
              </a:spcBef>
            </a:pPr>
            <a:endParaRPr lang="en-US" sz="3283">
              <a:solidFill>
                <a:srgbClr val="28201A"/>
              </a:solidFill>
              <a:latin typeface="Oswald"/>
              <a:ea typeface="Oswald"/>
              <a:cs typeface="Oswald"/>
              <a:sym typeface="Oswald"/>
            </a:endParaRPr>
          </a:p>
        </p:txBody>
      </p:sp>
      <p:sp>
        <p:nvSpPr>
          <p:cNvPr id="7" name="TextBox 7"/>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SPOKANE ARCHITECT KIRTLAND CUTTER</a:t>
            </a:r>
          </a:p>
        </p:txBody>
      </p:sp>
      <p:sp>
        <p:nvSpPr>
          <p:cNvPr id="8" name="TextBox 8"/>
          <p:cNvSpPr txBox="1"/>
          <p:nvPr/>
        </p:nvSpPr>
        <p:spPr>
          <a:xfrm>
            <a:off x="6886734" y="20305105"/>
            <a:ext cx="7163815" cy="606008"/>
          </a:xfrm>
          <a:prstGeom prst="rect">
            <a:avLst/>
          </a:prstGeom>
        </p:spPr>
        <p:txBody>
          <a:bodyPr lIns="0" tIns="0" rIns="0" bIns="0" rtlCol="0" anchor="t">
            <a:spAutoFit/>
          </a:bodyPr>
          <a:lstStyle/>
          <a:p>
            <a:pPr marL="0" lvl="1" indent="0" algn="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Budding Artist</a:t>
            </a:r>
          </a:p>
        </p:txBody>
      </p:sp>
      <p:sp>
        <p:nvSpPr>
          <p:cNvPr id="9" name="TextBox 9"/>
          <p:cNvSpPr txBox="1"/>
          <p:nvPr/>
        </p:nvSpPr>
        <p:spPr>
          <a:xfrm>
            <a:off x="3374652" y="11824709"/>
            <a:ext cx="7211599" cy="621030"/>
          </a:xfrm>
          <a:prstGeom prst="rect">
            <a:avLst/>
          </a:prstGeom>
        </p:spPr>
        <p:txBody>
          <a:bodyPr lIns="0" tIns="0" rIns="0" bIns="0" rtlCol="0" anchor="t">
            <a:spAutoFit/>
          </a:bodyPr>
          <a:lstStyle/>
          <a:p>
            <a:pPr algn="ctr">
              <a:lnSpc>
                <a:spcPts val="2519"/>
              </a:lnSpc>
            </a:pPr>
            <a:r>
              <a:rPr lang="en-US" sz="1799" b="1">
                <a:solidFill>
                  <a:srgbClr val="28201A"/>
                </a:solidFill>
                <a:latin typeface="Oswald Bold"/>
                <a:ea typeface="Oswald Bold"/>
                <a:cs typeface="Oswald Bold"/>
                <a:sym typeface="Oswald Bold"/>
              </a:rPr>
              <a:t>PHOTO OF KIRTLAND CUTTER </a:t>
            </a:r>
          </a:p>
          <a:p>
            <a:pPr algn="ctr">
              <a:lnSpc>
                <a:spcPts val="2519"/>
              </a:lnSpc>
              <a:spcBef>
                <a:spcPct val="0"/>
              </a:spcBef>
            </a:pPr>
            <a:r>
              <a:rPr lang="en-US" sz="1799" b="1">
                <a:solidFill>
                  <a:srgbClr val="28201A"/>
                </a:solidFill>
                <a:latin typeface="Oswald Bold"/>
                <a:ea typeface="Oswald Bold"/>
                <a:cs typeface="Oswald Bold"/>
                <a:sym typeface="Oswald Bold"/>
              </a:rPr>
              <a:t>JOEL E. FERRIS RESEARCH ARCHIVES L85-174.5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TextBox 3"/>
          <p:cNvSpPr txBox="1"/>
          <p:nvPr/>
        </p:nvSpPr>
        <p:spPr>
          <a:xfrm>
            <a:off x="1733638" y="934567"/>
            <a:ext cx="11652724" cy="860797"/>
          </a:xfrm>
          <a:prstGeom prst="rect">
            <a:avLst/>
          </a:prstGeom>
        </p:spPr>
        <p:txBody>
          <a:bodyPr lIns="0" tIns="0" rIns="0" bIns="0" rtlCol="0" anchor="t">
            <a:spAutoFit/>
          </a:bodyPr>
          <a:lstStyle/>
          <a:p>
            <a:pPr algn="l">
              <a:lnSpc>
                <a:spcPts val="4389"/>
              </a:lnSpc>
            </a:pPr>
            <a:r>
              <a:rPr lang="en-US" sz="3135" b="1" spc="137">
                <a:solidFill>
                  <a:srgbClr val="28201A"/>
                </a:solidFill>
                <a:latin typeface="Oswald Bold"/>
                <a:ea typeface="Oswald Bold"/>
                <a:cs typeface="Oswald Bold"/>
                <a:sym typeface="Oswald Bold"/>
              </a:rPr>
              <a:t>DIGITAL MAC PACK: ANALYZING NEWSPAPERS AND DOCUMENTS</a:t>
            </a:r>
          </a:p>
          <a:p>
            <a:pPr algn="l">
              <a:lnSpc>
                <a:spcPts val="2569"/>
              </a:lnSpc>
              <a:spcBef>
                <a:spcPct val="0"/>
              </a:spcBef>
            </a:pPr>
            <a:endParaRPr lang="en-US" sz="3135" b="1" spc="137">
              <a:solidFill>
                <a:srgbClr val="28201A"/>
              </a:solidFill>
              <a:latin typeface="Oswald Bold"/>
              <a:ea typeface="Oswald Bold"/>
              <a:cs typeface="Oswald Bold"/>
              <a:sym typeface="Oswald Bold"/>
            </a:endParaRPr>
          </a:p>
        </p:txBody>
      </p:sp>
      <p:sp>
        <p:nvSpPr>
          <p:cNvPr id="4" name="TextBox 4"/>
          <p:cNvSpPr txBox="1"/>
          <p:nvPr/>
        </p:nvSpPr>
        <p:spPr>
          <a:xfrm>
            <a:off x="1920610" y="1957421"/>
            <a:ext cx="10876578" cy="17726010"/>
          </a:xfrm>
          <a:prstGeom prst="rect">
            <a:avLst/>
          </a:prstGeom>
        </p:spPr>
        <p:txBody>
          <a:bodyPr lIns="0" tIns="0" rIns="0" bIns="0" rtlCol="0" anchor="t">
            <a:spAutoFit/>
          </a:bodyPr>
          <a:lstStyle/>
          <a:p>
            <a:pPr algn="l">
              <a:lnSpc>
                <a:spcPts val="3675"/>
              </a:lnSpc>
            </a:pPr>
            <a:r>
              <a:rPr lang="en-US" sz="2625" b="1" spc="110">
                <a:solidFill>
                  <a:srgbClr val="28201A"/>
                </a:solidFill>
                <a:latin typeface="Glacial Indifference Bold"/>
                <a:ea typeface="Glacial Indifference Bold"/>
                <a:cs typeface="Glacial Indifference Bold"/>
                <a:sym typeface="Glacial Indifference Bold"/>
              </a:rPr>
              <a:t>Every piece of paper that people leave behind is full of clues. From diaries and letters to newspapers and census reports, documents tell us about the circumstances of everyday life and about significant events.</a:t>
            </a:r>
          </a:p>
          <a:p>
            <a:pPr algn="l">
              <a:lnSpc>
                <a:spcPts val="3675"/>
              </a:lnSpc>
            </a:pPr>
            <a:endParaRPr lang="en-US" sz="2625" b="1" spc="110">
              <a:solidFill>
                <a:srgbClr val="28201A"/>
              </a:solidFill>
              <a:latin typeface="Glacial Indifference Bold"/>
              <a:ea typeface="Glacial Indifference Bold"/>
              <a:cs typeface="Glacial Indifference Bold"/>
              <a:sym typeface="Glacial Indifference Bold"/>
            </a:endParaRPr>
          </a:p>
          <a:p>
            <a:pPr algn="l">
              <a:lnSpc>
                <a:spcPts val="3675"/>
              </a:lnSpc>
            </a:pPr>
            <a:r>
              <a:rPr lang="en-US" sz="2625" b="1" spc="110">
                <a:solidFill>
                  <a:srgbClr val="28201A"/>
                </a:solidFill>
                <a:latin typeface="Glacial Indifference Bold"/>
                <a:ea typeface="Glacial Indifference Bold"/>
                <a:cs typeface="Glacial Indifference Bold"/>
                <a:sym typeface="Glacial Indifference Bold"/>
              </a:rPr>
              <a:t>Tips for reading and analyzing documents and newspapers:</a:t>
            </a:r>
          </a:p>
          <a:p>
            <a:pPr algn="l">
              <a:lnSpc>
                <a:spcPts val="3675"/>
              </a:lnSpc>
            </a:pPr>
            <a:r>
              <a:rPr lang="en-US" sz="2625" b="1" spc="110">
                <a:solidFill>
                  <a:srgbClr val="28201A"/>
                </a:solidFill>
                <a:latin typeface="Glacial Indifference Bold"/>
                <a:ea typeface="Glacial Indifference Bold"/>
                <a:cs typeface="Glacial Indifference Bold"/>
                <a:sym typeface="Glacial Indifference Bold"/>
              </a:rPr>
              <a:t>To be most useful, documents must be studied carefully and critically. (From Smithsonian resources: Engaging Students with Primary Sources)</a:t>
            </a:r>
          </a:p>
          <a:p>
            <a:pPr algn="l">
              <a:lnSpc>
                <a:spcPts val="3675"/>
              </a:lnSpc>
            </a:pPr>
            <a:endParaRPr lang="en-US" sz="2625" b="1" spc="110">
              <a:solidFill>
                <a:srgbClr val="28201A"/>
              </a:solidFill>
              <a:latin typeface="Glacial Indifference Bold"/>
              <a:ea typeface="Glacial Indifference Bold"/>
              <a:cs typeface="Glacial Indifference Bold"/>
              <a:sym typeface="Glacial Indifference Bold"/>
            </a:endParaRPr>
          </a:p>
          <a:p>
            <a:pPr algn="l">
              <a:lnSpc>
                <a:spcPts val="3675"/>
              </a:lnSpc>
            </a:pPr>
            <a:r>
              <a:rPr lang="en-US" sz="2625" b="1" spc="110">
                <a:solidFill>
                  <a:srgbClr val="28201A"/>
                </a:solidFill>
                <a:latin typeface="Glacial Indifference Bold"/>
                <a:ea typeface="Glacial Indifference Bold"/>
                <a:cs typeface="Glacial Indifference Bold"/>
                <a:sym typeface="Glacial Indifference Bold"/>
              </a:rPr>
              <a:t>What are your first impressions?</a:t>
            </a:r>
            <a:r>
              <a:rPr lang="en-US" sz="2625" spc="110">
                <a:solidFill>
                  <a:srgbClr val="28201A"/>
                </a:solidFill>
                <a:latin typeface="Glacial Indifference"/>
                <a:ea typeface="Glacial Indifference"/>
                <a:cs typeface="Glacial Indifference"/>
                <a:sym typeface="Glacial Indifference"/>
              </a:rPr>
              <a:t> What kind of document is it (letter, newspaper, etc.)? How do you know?</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b="1" spc="110">
                <a:solidFill>
                  <a:srgbClr val="28201A"/>
                </a:solidFill>
                <a:latin typeface="Glacial Indifference Bold"/>
                <a:ea typeface="Glacial Indifference Bold"/>
                <a:cs typeface="Glacial Indifference Bold"/>
                <a:sym typeface="Glacial Indifference Bold"/>
              </a:rPr>
              <a:t>Look more closely</a:t>
            </a:r>
            <a:r>
              <a:rPr lang="en-US" sz="2625" spc="110">
                <a:solidFill>
                  <a:srgbClr val="28201A"/>
                </a:solidFill>
                <a:latin typeface="Glacial Indifference"/>
                <a:ea typeface="Glacial Indifference"/>
                <a:cs typeface="Glacial Indifference"/>
                <a:sym typeface="Glacial Indifference"/>
              </a:rPr>
              <a:t>: Read through the document carefully. Make a list of any unusual words or phrases.</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Is there a date on it? If so, what is it? If not, are there any other clues that might indicate when it was written?</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Is there a location indicated? What is it?</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Who wrote or created the document? How can you tell?</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For whom was the document written or created? How do you know?</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What is the purpose of the document? What made you think this?</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b="1" spc="110">
                <a:solidFill>
                  <a:srgbClr val="28201A"/>
                </a:solidFill>
                <a:latin typeface="Glacial Indifference Bold"/>
                <a:ea typeface="Glacial Indifference Bold"/>
                <a:cs typeface="Glacial Indifference Bold"/>
                <a:sym typeface="Glacial Indifference Bold"/>
              </a:rPr>
              <a:t>Thinking Further:</a:t>
            </a:r>
            <a:r>
              <a:rPr lang="en-US" sz="2625" spc="110">
                <a:solidFill>
                  <a:srgbClr val="28201A"/>
                </a:solidFill>
                <a:latin typeface="Glacial Indifference"/>
                <a:ea typeface="Glacial Indifference"/>
                <a:cs typeface="Glacial Indifference"/>
                <a:sym typeface="Glacial Indifference"/>
              </a:rPr>
              <a:t> What do you think the writer thought was the most important information to convey? Why?</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Does the document convey a certain tone?</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What does it imply without stating directly?</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Can you tell the point of view of the writer? Is it objective?</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What is the relationship between the writer and the audience? How can you tell?</a:t>
            </a:r>
          </a:p>
        </p:txBody>
      </p:sp>
      <p:sp>
        <p:nvSpPr>
          <p:cNvPr id="5" name="Freeform 5"/>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1893151" y="8894664"/>
            <a:ext cx="11333698" cy="8991401"/>
          </a:xfrm>
          <a:custGeom>
            <a:avLst/>
            <a:gdLst/>
            <a:ahLst/>
            <a:cxnLst/>
            <a:rect l="l" t="t" r="r" b="b"/>
            <a:pathLst>
              <a:path w="11333698" h="8991401">
                <a:moveTo>
                  <a:pt x="0" y="0"/>
                </a:moveTo>
                <a:lnTo>
                  <a:pt x="11333698" y="0"/>
                </a:lnTo>
                <a:lnTo>
                  <a:pt x="11333698" y="8991400"/>
                </a:lnTo>
                <a:lnTo>
                  <a:pt x="0" y="899140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199039" y="1029143"/>
            <a:ext cx="12756611" cy="6783019"/>
          </a:xfrm>
          <a:prstGeom prst="rect">
            <a:avLst/>
          </a:prstGeom>
        </p:spPr>
        <p:txBody>
          <a:bodyPr lIns="0" tIns="0" rIns="0" bIns="0" rtlCol="0" anchor="t">
            <a:spAutoFit/>
          </a:bodyPr>
          <a:lstStyle/>
          <a:p>
            <a:pPr algn="l">
              <a:lnSpc>
                <a:spcPts val="4949"/>
              </a:lnSpc>
            </a:pPr>
            <a:r>
              <a:rPr lang="en-US" sz="3535" b="1" spc="155">
                <a:solidFill>
                  <a:srgbClr val="28201A"/>
                </a:solidFill>
                <a:latin typeface="Oswald Bold"/>
                <a:ea typeface="Oswald Bold"/>
                <a:cs typeface="Oswald Bold"/>
                <a:sym typeface="Oswald Bold"/>
              </a:rPr>
              <a:t>DIGITAL MAC PACK: ANALYZING PHOTOGRAPHS</a:t>
            </a:r>
          </a:p>
          <a:p>
            <a:pPr algn="l">
              <a:lnSpc>
                <a:spcPts val="4949"/>
              </a:lnSpc>
            </a:pPr>
            <a:endParaRPr lang="en-US" sz="3535" b="1" spc="155">
              <a:solidFill>
                <a:srgbClr val="28201A"/>
              </a:solidFill>
              <a:latin typeface="Oswald Bold"/>
              <a:ea typeface="Oswald Bold"/>
              <a:cs typeface="Oswald Bold"/>
              <a:sym typeface="Oswald Bold"/>
            </a:endParaRPr>
          </a:p>
          <a:p>
            <a:pPr algn="l">
              <a:lnSpc>
                <a:spcPts val="4949"/>
              </a:lnSpc>
            </a:pPr>
            <a:r>
              <a:rPr lang="en-US" sz="3535" b="1" spc="155">
                <a:solidFill>
                  <a:srgbClr val="28201A"/>
                </a:solidFill>
                <a:latin typeface="Oswald Bold"/>
                <a:ea typeface="Oswald Bold"/>
                <a:cs typeface="Oswald Bold"/>
                <a:sym typeface="Oswald Bold"/>
              </a:rPr>
              <a:t>TAKE A FEW MINUTES TO LOOK CLOSELY AT THIS PHOTOGRAPH.</a:t>
            </a:r>
          </a:p>
          <a:p>
            <a:pPr algn="l">
              <a:lnSpc>
                <a:spcPts val="4949"/>
              </a:lnSpc>
            </a:pPr>
            <a:endParaRPr lang="en-US" sz="3535" b="1" spc="155">
              <a:solidFill>
                <a:srgbClr val="28201A"/>
              </a:solidFill>
              <a:latin typeface="Oswald Bold"/>
              <a:ea typeface="Oswald Bold"/>
              <a:cs typeface="Oswald Bold"/>
              <a:sym typeface="Oswald Bold"/>
            </a:endParaRPr>
          </a:p>
          <a:p>
            <a:pPr algn="l">
              <a:lnSpc>
                <a:spcPts val="4949"/>
              </a:lnSpc>
            </a:pPr>
            <a:r>
              <a:rPr lang="en-US" sz="3535" b="1" spc="155">
                <a:solidFill>
                  <a:srgbClr val="28201A"/>
                </a:solidFill>
                <a:latin typeface="Oswald Bold"/>
                <a:ea typeface="Oswald Bold"/>
                <a:cs typeface="Oswald Bold"/>
                <a:sym typeface="Oswald Bold"/>
              </a:rPr>
              <a:t>WHAT’S GOING ON WITH THIS PHOTOGRAPH?</a:t>
            </a:r>
          </a:p>
          <a:p>
            <a:pPr algn="l">
              <a:lnSpc>
                <a:spcPts val="4949"/>
              </a:lnSpc>
            </a:pPr>
            <a:r>
              <a:rPr lang="en-US" sz="3535" b="1" spc="155">
                <a:solidFill>
                  <a:srgbClr val="28201A"/>
                </a:solidFill>
                <a:latin typeface="Oswald Bold"/>
                <a:ea typeface="Oswald Bold"/>
                <a:cs typeface="Oswald Bold"/>
                <a:sym typeface="Oswald Bold"/>
              </a:rPr>
              <a:t>WHAT DO YOU SEE THAT MAKES YOU THINK THAT?</a:t>
            </a:r>
          </a:p>
          <a:p>
            <a:pPr algn="l">
              <a:lnSpc>
                <a:spcPts val="4949"/>
              </a:lnSpc>
            </a:pPr>
            <a:r>
              <a:rPr lang="en-US" sz="3535" b="1" spc="155">
                <a:solidFill>
                  <a:srgbClr val="28201A"/>
                </a:solidFill>
                <a:latin typeface="Oswald Bold"/>
                <a:ea typeface="Oswald Bold"/>
                <a:cs typeface="Oswald Bold"/>
                <a:sym typeface="Oswald Bold"/>
              </a:rPr>
              <a:t>WHAT MORE CAN YOU FIND?</a:t>
            </a:r>
          </a:p>
          <a:p>
            <a:pPr algn="l">
              <a:lnSpc>
                <a:spcPts val="4949"/>
              </a:lnSpc>
            </a:pPr>
            <a:endParaRPr lang="en-US" sz="3535" b="1" spc="155">
              <a:solidFill>
                <a:srgbClr val="28201A"/>
              </a:solidFill>
              <a:latin typeface="Oswald Bold"/>
              <a:ea typeface="Oswald Bold"/>
              <a:cs typeface="Oswald Bold"/>
              <a:sym typeface="Oswald Bold"/>
            </a:endParaRPr>
          </a:p>
          <a:p>
            <a:pPr algn="l">
              <a:lnSpc>
                <a:spcPts val="4949"/>
              </a:lnSpc>
              <a:spcBef>
                <a:spcPct val="0"/>
              </a:spcBef>
            </a:pPr>
            <a:r>
              <a:rPr lang="en-US" sz="3535" b="1" spc="155">
                <a:solidFill>
                  <a:srgbClr val="28201A"/>
                </a:solidFill>
                <a:latin typeface="Oswald Bold"/>
                <a:ea typeface="Oswald Bold"/>
                <a:cs typeface="Oswald Bold"/>
                <a:sym typeface="Oswald Bold"/>
              </a:rPr>
              <a:t>SEE THE QUESTIONS ON THE NEXT PAGE TO HELP YOU ANALYZE THIS PHOTO AND THE OTHER PHOTOS IN THIS DIGITAL MAC PACK.</a:t>
            </a:r>
          </a:p>
        </p:txBody>
      </p:sp>
      <p:sp>
        <p:nvSpPr>
          <p:cNvPr id="6" name="TextBox 6"/>
          <p:cNvSpPr txBox="1"/>
          <p:nvPr/>
        </p:nvSpPr>
        <p:spPr>
          <a:xfrm>
            <a:off x="6788489" y="20305105"/>
            <a:ext cx="7262061" cy="605527"/>
          </a:xfrm>
          <a:prstGeom prst="rect">
            <a:avLst/>
          </a:prstGeom>
        </p:spPr>
        <p:txBody>
          <a:bodyPr lIns="0" tIns="0" rIns="0" bIns="0" rtlCol="0" anchor="t">
            <a:spAutoFit/>
          </a:bodyPr>
          <a:lstStyle/>
          <a:p>
            <a:pPr marL="0" lvl="1" indent="0" algn="ct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What’s going on in this photo?</a:t>
            </a:r>
          </a:p>
        </p:txBody>
      </p:sp>
      <p:sp>
        <p:nvSpPr>
          <p:cNvPr id="7" name="TextBox 7"/>
          <p:cNvSpPr txBox="1"/>
          <p:nvPr/>
        </p:nvSpPr>
        <p:spPr>
          <a:xfrm>
            <a:off x="5267351" y="18179962"/>
            <a:ext cx="4585298" cy="621030"/>
          </a:xfrm>
          <a:prstGeom prst="rect">
            <a:avLst/>
          </a:prstGeom>
        </p:spPr>
        <p:txBody>
          <a:bodyPr lIns="0" tIns="0" rIns="0" bIns="0" rtlCol="0" anchor="t">
            <a:spAutoFit/>
          </a:bodyPr>
          <a:lstStyle/>
          <a:p>
            <a:pPr algn="ctr">
              <a:lnSpc>
                <a:spcPts val="2519"/>
              </a:lnSpc>
            </a:pPr>
            <a:r>
              <a:rPr lang="en-US" sz="1799" b="1">
                <a:solidFill>
                  <a:srgbClr val="28201A"/>
                </a:solidFill>
                <a:latin typeface="Oswald Bold"/>
                <a:ea typeface="Oswald Bold"/>
                <a:cs typeface="Oswald Bold"/>
                <a:sym typeface="Oswald Bold"/>
              </a:rPr>
              <a:t>CAMPBELL HOUSE LIBRARY 1910</a:t>
            </a:r>
          </a:p>
          <a:p>
            <a:pPr algn="ctr">
              <a:lnSpc>
                <a:spcPts val="2519"/>
              </a:lnSpc>
              <a:spcBef>
                <a:spcPct val="0"/>
              </a:spcBef>
            </a:pPr>
            <a:r>
              <a:rPr lang="en-US" sz="1799" b="1">
                <a:solidFill>
                  <a:srgbClr val="28201A"/>
                </a:solidFill>
                <a:latin typeface="Oswald Bold"/>
                <a:ea typeface="Oswald Bold"/>
                <a:cs typeface="Oswald Bold"/>
                <a:sym typeface="Oswald Bold"/>
              </a:rPr>
              <a:t>JOEL E. FERRIS RESEARCH ARCHIVES L91-120.28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512000" y="346996"/>
            <a:ext cx="11874362" cy="886877"/>
          </a:xfrm>
          <a:prstGeom prst="rect">
            <a:avLst/>
          </a:prstGeom>
        </p:spPr>
        <p:txBody>
          <a:bodyPr lIns="0" tIns="0" rIns="0" bIns="0" rtlCol="0" anchor="t">
            <a:spAutoFit/>
          </a:bodyPr>
          <a:lstStyle/>
          <a:p>
            <a:pPr algn="ctr">
              <a:lnSpc>
                <a:spcPts val="4472"/>
              </a:lnSpc>
            </a:pPr>
            <a:r>
              <a:rPr lang="en-US" sz="3194" b="1" spc="140">
                <a:solidFill>
                  <a:srgbClr val="28201A"/>
                </a:solidFill>
                <a:latin typeface="Oswald Bold"/>
                <a:ea typeface="Oswald Bold"/>
                <a:cs typeface="Oswald Bold"/>
                <a:sym typeface="Oswald Bold"/>
              </a:rPr>
              <a:t>DIGITAL MAC PACK: ANALYZING PHOTOS</a:t>
            </a:r>
          </a:p>
          <a:p>
            <a:pPr algn="ctr">
              <a:lnSpc>
                <a:spcPts val="2761"/>
              </a:lnSpc>
              <a:spcBef>
                <a:spcPct val="0"/>
              </a:spcBef>
            </a:pPr>
            <a:endParaRPr lang="en-US" sz="3194" b="1" spc="140">
              <a:solidFill>
                <a:srgbClr val="28201A"/>
              </a:solidFill>
              <a:latin typeface="Oswald Bold"/>
              <a:ea typeface="Oswald Bold"/>
              <a:cs typeface="Oswald Bold"/>
              <a:sym typeface="Oswald Bold"/>
            </a:endParaRPr>
          </a:p>
        </p:txBody>
      </p:sp>
      <p:sp>
        <p:nvSpPr>
          <p:cNvPr id="5" name="TextBox 5"/>
          <p:cNvSpPr txBox="1"/>
          <p:nvPr/>
        </p:nvSpPr>
        <p:spPr>
          <a:xfrm>
            <a:off x="910681" y="1176723"/>
            <a:ext cx="13298637" cy="17783807"/>
          </a:xfrm>
          <a:prstGeom prst="rect">
            <a:avLst/>
          </a:prstGeom>
        </p:spPr>
        <p:txBody>
          <a:bodyPr lIns="0" tIns="0" rIns="0" bIns="0" rtlCol="0" anchor="t">
            <a:spAutoFit/>
          </a:bodyPr>
          <a:lstStyle/>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Photographs provide us with images of past events. Today, historians study the content and the meaning of these visual images to locate information about a particular topic, time, or event. Photographs can convey countless details about life. For historians and for us, “A picture is worth a thousand words.” Photographers can manipulate, intentionally or unintentionally, the record of the event. It is the photographer—and the camera’s frame—that defines the picture’s content. Thus, the photographer chooses what will be in the picture, what will be left out, and what the emphasis will be.</a:t>
            </a: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(From Smithsonian resources: Engaging Students with Primary Sources)</a:t>
            </a:r>
          </a:p>
          <a:p>
            <a:pPr algn="l">
              <a:lnSpc>
                <a:spcPts val="3360"/>
              </a:lnSpc>
            </a:pPr>
            <a:endParaRPr lang="en-US" sz="2600" b="1" spc="109">
              <a:solidFill>
                <a:srgbClr val="28201A"/>
              </a:solidFill>
              <a:latin typeface="Glacial Indifference Bold"/>
              <a:ea typeface="Glacial Indifference Bold"/>
              <a:cs typeface="Glacial Indifference Bold"/>
              <a:sym typeface="Glacial Indifference Bold"/>
            </a:endParaRP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Take a few minutes to look at the photos in this Digital MAC Pack. Use these questions to help you analyze what’s going on in this photo:</a:t>
            </a:r>
          </a:p>
          <a:p>
            <a:pPr algn="l">
              <a:lnSpc>
                <a:spcPts val="3640"/>
              </a:lnSpc>
            </a:pPr>
            <a:endParaRPr lang="en-US" sz="2600" b="1" spc="109">
              <a:solidFill>
                <a:srgbClr val="28201A"/>
              </a:solidFill>
              <a:latin typeface="Glacial Indifference Bold"/>
              <a:ea typeface="Glacial Indifference Bold"/>
              <a:cs typeface="Glacial Indifference Bold"/>
              <a:sym typeface="Glacial Indifference Bold"/>
            </a:endParaRP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First Impressions: </a:t>
            </a:r>
            <a:r>
              <a:rPr lang="en-US" sz="2600" spc="109">
                <a:solidFill>
                  <a:srgbClr val="28201A"/>
                </a:solidFill>
                <a:latin typeface="Glacial Indifference"/>
                <a:ea typeface="Glacial Indifference"/>
                <a:cs typeface="Glacial Indifference"/>
                <a:sym typeface="Glacial Indifference"/>
              </a:rPr>
              <a:t>What are your first impressions?</a:t>
            </a:r>
          </a:p>
          <a:p>
            <a:pPr algn="l">
              <a:lnSpc>
                <a:spcPts val="3640"/>
              </a:lnSpc>
            </a:pPr>
            <a:endParaRPr lang="en-US" sz="2600" spc="109">
              <a:solidFill>
                <a:srgbClr val="28201A"/>
              </a:solidFill>
              <a:latin typeface="Glacial Indifference"/>
              <a:ea typeface="Glacial Indifference"/>
              <a:cs typeface="Glacial Indifference"/>
              <a:sym typeface="Glacial Indifference"/>
            </a:endParaRP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Take a closer look: </a:t>
            </a:r>
            <a:r>
              <a:rPr lang="en-US" sz="2600" spc="109">
                <a:solidFill>
                  <a:srgbClr val="28201A"/>
                </a:solidFill>
                <a:latin typeface="Glacial Indifference"/>
                <a:ea typeface="Glacial Indifference"/>
                <a:cs typeface="Glacial Indifference"/>
                <a:sym typeface="Glacial Indifference"/>
              </a:rPr>
              <a:t>Make sure to examine the whole photograph. Make a list of any people in the photograph. What is happening in the photograph? Make a list of any activities you see going on in the photograph. Make a list of any objects in the photograph.</a:t>
            </a:r>
          </a:p>
          <a:p>
            <a:pPr algn="l">
              <a:lnSpc>
                <a:spcPts val="3640"/>
              </a:lnSpc>
            </a:pPr>
            <a:endParaRPr lang="en-US" sz="2600" spc="109">
              <a:solidFill>
                <a:srgbClr val="28201A"/>
              </a:solidFill>
              <a:latin typeface="Glacial Indifference"/>
              <a:ea typeface="Glacial Indifference"/>
              <a:cs typeface="Glacial Indifference"/>
              <a:sym typeface="Glacial Indifference"/>
            </a:endParaRP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Looking more closely:</a:t>
            </a:r>
            <a:r>
              <a:rPr lang="en-US" sz="2600" spc="109">
                <a:solidFill>
                  <a:srgbClr val="28201A"/>
                </a:solidFill>
                <a:latin typeface="Glacial Indifference"/>
                <a:ea typeface="Glacial Indifference"/>
                <a:cs typeface="Glacial Indifference"/>
                <a:sym typeface="Glacial Indifference"/>
              </a:rPr>
              <a:t> Are there any captions? A date? Location? Names of people? What kind of clothing is worn? Is there any lettering on signs or buildings? What time of year is pictured? Time of day? Cite your evidence. Where was the photograph taken? Cite your evidence.</a:t>
            </a:r>
          </a:p>
          <a:p>
            <a:pPr algn="l">
              <a:lnSpc>
                <a:spcPts val="3640"/>
              </a:lnSpc>
            </a:pPr>
            <a:r>
              <a:rPr lang="en-US" sz="2600" spc="109">
                <a:solidFill>
                  <a:srgbClr val="28201A"/>
                </a:solidFill>
                <a:latin typeface="Glacial Indifference"/>
                <a:ea typeface="Glacial Indifference"/>
                <a:cs typeface="Glacial Indifference"/>
                <a:sym typeface="Glacial Indifference"/>
              </a:rPr>
              <a:t> </a:t>
            </a: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Thinking Further: </a:t>
            </a:r>
            <a:r>
              <a:rPr lang="en-US" sz="2600" spc="109">
                <a:solidFill>
                  <a:srgbClr val="28201A"/>
                </a:solidFill>
                <a:latin typeface="Glacial Indifference"/>
                <a:ea typeface="Glacial Indifference"/>
                <a:cs typeface="Glacial Indifference"/>
                <a:sym typeface="Glacial Indifference"/>
              </a:rPr>
              <a:t>If people are in the photograph, what do you think is their relationship to one another? Can you speculate on a relationship of the people pictured and someone who is not in the picture? </a:t>
            </a:r>
          </a:p>
          <a:p>
            <a:pPr algn="l">
              <a:lnSpc>
                <a:spcPts val="3640"/>
              </a:lnSpc>
            </a:pPr>
            <a:endParaRPr lang="en-US" sz="2600" spc="109">
              <a:solidFill>
                <a:srgbClr val="28201A"/>
              </a:solidFill>
              <a:latin typeface="Glacial Indifference"/>
              <a:ea typeface="Glacial Indifference"/>
              <a:cs typeface="Glacial Indifference"/>
              <a:sym typeface="Glacial Indifference"/>
            </a:endParaRP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Here are a few more tips for reading photographs:</a:t>
            </a:r>
            <a:r>
              <a:rPr lang="en-US" sz="2600" spc="109">
                <a:solidFill>
                  <a:srgbClr val="28201A"/>
                </a:solidFill>
                <a:latin typeface="Glacial Indifference"/>
                <a:ea typeface="Glacial Indifference"/>
                <a:cs typeface="Glacial Indifference"/>
                <a:sym typeface="Glacial Indifference"/>
              </a:rPr>
              <a:t> What do you think happened before and after the photo was taken? Who do you think took the photo and why?</a:t>
            </a:r>
          </a:p>
          <a:p>
            <a:pPr algn="l">
              <a:lnSpc>
                <a:spcPts val="3640"/>
              </a:lnSpc>
            </a:pPr>
            <a:endParaRPr lang="en-US" sz="2600" spc="109">
              <a:solidFill>
                <a:srgbClr val="28201A"/>
              </a:solidFill>
              <a:latin typeface="Glacial Indifference"/>
              <a:ea typeface="Glacial Indifference"/>
              <a:cs typeface="Glacial Indifference"/>
              <a:sym typeface="Glacial Indifference"/>
            </a:endParaRPr>
          </a:p>
          <a:p>
            <a:pPr algn="l">
              <a:lnSpc>
                <a:spcPts val="3640"/>
              </a:lnSpc>
            </a:pPr>
            <a:r>
              <a:rPr lang="en-US" sz="2600" spc="109">
                <a:solidFill>
                  <a:srgbClr val="28201A"/>
                </a:solidFill>
                <a:latin typeface="Glacial Indifference"/>
                <a:ea typeface="Glacial Indifference"/>
                <a:cs typeface="Glacial Indifference"/>
                <a:sym typeface="Glacial Indifference"/>
              </a:rPr>
              <a:t>What does this photograph suggest to you? What questions do you have about the photo? How could you try to answer them?</a:t>
            </a:r>
          </a:p>
          <a:p>
            <a:pPr algn="l">
              <a:lnSpc>
                <a:spcPts val="3640"/>
              </a:lnSpc>
            </a:pPr>
            <a:endParaRPr lang="en-US" sz="2600" spc="109">
              <a:solidFill>
                <a:srgbClr val="28201A"/>
              </a:solidFill>
              <a:latin typeface="Glacial Indifference"/>
              <a:ea typeface="Glacial Indifference"/>
              <a:cs typeface="Glacial Indifference"/>
              <a:sym typeface="Glacial Indifference"/>
            </a:endParaRPr>
          </a:p>
          <a:p>
            <a:pPr algn="l">
              <a:lnSpc>
                <a:spcPts val="3640"/>
              </a:lnSpc>
            </a:pPr>
            <a:r>
              <a:rPr lang="en-US" sz="2600" spc="109">
                <a:solidFill>
                  <a:srgbClr val="28201A"/>
                </a:solidFill>
                <a:latin typeface="Glacial Indifference"/>
                <a:ea typeface="Glacial Indifference"/>
                <a:cs typeface="Glacial Indifference"/>
                <a:sym typeface="Glacial Indifference"/>
              </a:rPr>
              <a:t>What is the one thing that you would remember most about this photograph and why?</a:t>
            </a:r>
          </a:p>
          <a:p>
            <a:pPr algn="l">
              <a:lnSpc>
                <a:spcPts val="3640"/>
              </a:lnSpc>
            </a:pPr>
            <a:endParaRPr lang="en-US" sz="2600" spc="109">
              <a:solidFill>
                <a:srgbClr val="28201A"/>
              </a:solidFill>
              <a:latin typeface="Glacial Indifference"/>
              <a:ea typeface="Glacial Indifference"/>
              <a:cs typeface="Glacial Indifference"/>
              <a:sym typeface="Glacial Indifference"/>
            </a:endParaRPr>
          </a:p>
          <a:p>
            <a:pPr algn="l">
              <a:lnSpc>
                <a:spcPts val="3640"/>
              </a:lnSpc>
            </a:pPr>
            <a:r>
              <a:rPr lang="en-US" sz="2600" spc="109">
                <a:solidFill>
                  <a:srgbClr val="28201A"/>
                </a:solidFill>
                <a:latin typeface="Glacial Indifference"/>
                <a:ea typeface="Glacial Indifference"/>
                <a:cs typeface="Glacial Indifference"/>
                <a:sym typeface="Glacial Indifference"/>
              </a:rPr>
              <a:t>What questions do you have about the photograph that you cannot answer through analyzing it? Where could you go next to answer these questions?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1290725" y="3831597"/>
            <a:ext cx="5738918" cy="4304188"/>
          </a:xfrm>
          <a:custGeom>
            <a:avLst/>
            <a:gdLst/>
            <a:ahLst/>
            <a:cxnLst/>
            <a:rect l="l" t="t" r="r" b="b"/>
            <a:pathLst>
              <a:path w="5738918" h="4304188">
                <a:moveTo>
                  <a:pt x="0" y="0"/>
                </a:moveTo>
                <a:lnTo>
                  <a:pt x="5738918" y="0"/>
                </a:lnTo>
                <a:lnTo>
                  <a:pt x="5738918" y="4304188"/>
                </a:lnTo>
                <a:lnTo>
                  <a:pt x="0" y="4304188"/>
                </a:lnTo>
                <a:lnTo>
                  <a:pt x="0" y="0"/>
                </a:lnTo>
                <a:close/>
              </a:path>
            </a:pathLst>
          </a:custGeom>
          <a:blipFill>
            <a:blip r:embed="rId3"/>
            <a:stretch>
              <a:fillRect/>
            </a:stretch>
          </a:blipFill>
        </p:spPr>
        <p:txBody>
          <a:bodyPr/>
          <a:lstStyle/>
          <a:p>
            <a:endParaRPr lang="en-US"/>
          </a:p>
        </p:txBody>
      </p:sp>
      <p:sp>
        <p:nvSpPr>
          <p:cNvPr id="5" name="Freeform 5"/>
          <p:cNvSpPr/>
          <p:nvPr/>
        </p:nvSpPr>
        <p:spPr>
          <a:xfrm>
            <a:off x="9379667" y="4151465"/>
            <a:ext cx="2851961" cy="2963076"/>
          </a:xfrm>
          <a:custGeom>
            <a:avLst/>
            <a:gdLst/>
            <a:ahLst/>
            <a:cxnLst/>
            <a:rect l="l" t="t" r="r" b="b"/>
            <a:pathLst>
              <a:path w="2851961" h="2963076">
                <a:moveTo>
                  <a:pt x="0" y="0"/>
                </a:moveTo>
                <a:lnTo>
                  <a:pt x="2851961" y="0"/>
                </a:lnTo>
                <a:lnTo>
                  <a:pt x="2851961" y="2963076"/>
                </a:lnTo>
                <a:lnTo>
                  <a:pt x="0" y="2963076"/>
                </a:lnTo>
                <a:lnTo>
                  <a:pt x="0" y="0"/>
                </a:lnTo>
                <a:close/>
              </a:path>
            </a:pathLst>
          </a:custGeom>
          <a:blipFill>
            <a:blip r:embed="rId4"/>
            <a:stretch>
              <a:fillRect/>
            </a:stretch>
          </a:blipFill>
        </p:spPr>
        <p:txBody>
          <a:bodyPr/>
          <a:lstStyle/>
          <a:p>
            <a:endParaRPr lang="en-US"/>
          </a:p>
        </p:txBody>
      </p:sp>
      <p:sp>
        <p:nvSpPr>
          <p:cNvPr id="6" name="Freeform 6"/>
          <p:cNvSpPr/>
          <p:nvPr/>
        </p:nvSpPr>
        <p:spPr>
          <a:xfrm>
            <a:off x="8654616" y="8542657"/>
            <a:ext cx="4953384" cy="5429040"/>
          </a:xfrm>
          <a:custGeom>
            <a:avLst/>
            <a:gdLst/>
            <a:ahLst/>
            <a:cxnLst/>
            <a:rect l="l" t="t" r="r" b="b"/>
            <a:pathLst>
              <a:path w="4953384" h="5429040">
                <a:moveTo>
                  <a:pt x="0" y="0"/>
                </a:moveTo>
                <a:lnTo>
                  <a:pt x="4953384" y="0"/>
                </a:lnTo>
                <a:lnTo>
                  <a:pt x="4953384" y="5429040"/>
                </a:lnTo>
                <a:lnTo>
                  <a:pt x="0" y="5429040"/>
                </a:lnTo>
                <a:lnTo>
                  <a:pt x="0" y="0"/>
                </a:lnTo>
                <a:close/>
              </a:path>
            </a:pathLst>
          </a:custGeom>
          <a:blipFill>
            <a:blip r:embed="rId5"/>
            <a:stretch>
              <a:fillRect/>
            </a:stretch>
          </a:blipFill>
        </p:spPr>
        <p:txBody>
          <a:bodyPr/>
          <a:lstStyle/>
          <a:p>
            <a:endParaRPr lang="en-US"/>
          </a:p>
        </p:txBody>
      </p:sp>
      <p:sp>
        <p:nvSpPr>
          <p:cNvPr id="7" name="Freeform 7"/>
          <p:cNvSpPr/>
          <p:nvPr/>
        </p:nvSpPr>
        <p:spPr>
          <a:xfrm>
            <a:off x="1512000" y="11564580"/>
            <a:ext cx="6531711" cy="6414685"/>
          </a:xfrm>
          <a:custGeom>
            <a:avLst/>
            <a:gdLst/>
            <a:ahLst/>
            <a:cxnLst/>
            <a:rect l="l" t="t" r="r" b="b"/>
            <a:pathLst>
              <a:path w="6531711" h="6414685">
                <a:moveTo>
                  <a:pt x="0" y="0"/>
                </a:moveTo>
                <a:lnTo>
                  <a:pt x="6531711" y="0"/>
                </a:lnTo>
                <a:lnTo>
                  <a:pt x="6531711" y="6414685"/>
                </a:lnTo>
                <a:lnTo>
                  <a:pt x="0" y="6414685"/>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1290725" y="1721029"/>
            <a:ext cx="12538549" cy="1225489"/>
          </a:xfrm>
          <a:prstGeom prst="rect">
            <a:avLst/>
          </a:prstGeom>
        </p:spPr>
        <p:txBody>
          <a:bodyPr lIns="0" tIns="0" rIns="0" bIns="0" rtlCol="0" anchor="t">
            <a:spAutoFit/>
          </a:bodyPr>
          <a:lstStyle/>
          <a:p>
            <a:pPr algn="l">
              <a:lnSpc>
                <a:spcPts val="4903"/>
              </a:lnSpc>
              <a:spcBef>
                <a:spcPct val="0"/>
              </a:spcBef>
            </a:pPr>
            <a:r>
              <a:rPr lang="en-US" sz="3502" b="1" spc="147">
                <a:solidFill>
                  <a:srgbClr val="28201A"/>
                </a:solidFill>
                <a:latin typeface="Glacial Indifference Bold"/>
                <a:ea typeface="Glacial Indifference Bold"/>
                <a:cs typeface="Glacial Indifference Bold"/>
                <a:sym typeface="Glacial Indifference Bold"/>
              </a:rPr>
              <a:t>All Objects are from the Northwest Museum of Arts and Culture’s (MAC) Collections</a:t>
            </a:r>
          </a:p>
        </p:txBody>
      </p:sp>
      <p:sp>
        <p:nvSpPr>
          <p:cNvPr id="9" name="TextBox 9"/>
          <p:cNvSpPr txBox="1"/>
          <p:nvPr/>
        </p:nvSpPr>
        <p:spPr>
          <a:xfrm>
            <a:off x="1512000" y="346996"/>
            <a:ext cx="11874362" cy="886877"/>
          </a:xfrm>
          <a:prstGeom prst="rect">
            <a:avLst/>
          </a:prstGeom>
        </p:spPr>
        <p:txBody>
          <a:bodyPr lIns="0" tIns="0" rIns="0" bIns="0" rtlCol="0" anchor="t">
            <a:spAutoFit/>
          </a:bodyPr>
          <a:lstStyle/>
          <a:p>
            <a:pPr algn="ctr">
              <a:lnSpc>
                <a:spcPts val="4472"/>
              </a:lnSpc>
            </a:pPr>
            <a:r>
              <a:rPr lang="en-US" sz="3194" b="1" spc="140">
                <a:solidFill>
                  <a:srgbClr val="28201A"/>
                </a:solidFill>
                <a:latin typeface="Oswald Bold"/>
                <a:ea typeface="Oswald Bold"/>
                <a:cs typeface="Oswald Bold"/>
                <a:sym typeface="Oswald Bold"/>
              </a:rPr>
              <a:t>DIGITAL MAC PACK: ANALYZING OBJECTS</a:t>
            </a:r>
          </a:p>
          <a:p>
            <a:pPr algn="ctr">
              <a:lnSpc>
                <a:spcPts val="2761"/>
              </a:lnSpc>
              <a:spcBef>
                <a:spcPct val="0"/>
              </a:spcBef>
            </a:pPr>
            <a:endParaRPr lang="en-US" sz="3194" b="1" spc="140">
              <a:solidFill>
                <a:srgbClr val="28201A"/>
              </a:solidFill>
              <a:latin typeface="Oswald Bold"/>
              <a:ea typeface="Oswald Bold"/>
              <a:cs typeface="Oswald Bold"/>
              <a:sym typeface="Oswald Bold"/>
            </a:endParaRPr>
          </a:p>
        </p:txBody>
      </p:sp>
      <p:sp>
        <p:nvSpPr>
          <p:cNvPr id="10" name="TextBox 10"/>
          <p:cNvSpPr txBox="1"/>
          <p:nvPr/>
        </p:nvSpPr>
        <p:spPr>
          <a:xfrm>
            <a:off x="1866857" y="8371691"/>
            <a:ext cx="4730758" cy="824866"/>
          </a:xfrm>
          <a:prstGeom prst="rect">
            <a:avLst/>
          </a:prstGeom>
        </p:spPr>
        <p:txBody>
          <a:bodyPr lIns="0" tIns="0" rIns="0" bIns="0" rtlCol="0" anchor="t">
            <a:spAutoFit/>
          </a:bodyPr>
          <a:lstStyle/>
          <a:p>
            <a:pPr algn="l">
              <a:lnSpc>
                <a:spcPts val="3359"/>
              </a:lnSpc>
            </a:pPr>
            <a:r>
              <a:rPr lang="en-US" sz="2399" b="1" spc="105">
                <a:solidFill>
                  <a:srgbClr val="28201A"/>
                </a:solidFill>
                <a:latin typeface="Oswald Bold"/>
                <a:ea typeface="Oswald Bold"/>
                <a:cs typeface="Oswald Bold"/>
                <a:sym typeface="Oswald Bold"/>
              </a:rPr>
              <a:t>KIRTLAND CUTTER RENDERING KIT</a:t>
            </a:r>
          </a:p>
          <a:p>
            <a:pPr algn="l">
              <a:lnSpc>
                <a:spcPts val="3359"/>
              </a:lnSpc>
              <a:spcBef>
                <a:spcPct val="0"/>
              </a:spcBef>
            </a:pPr>
            <a:r>
              <a:rPr lang="en-US" sz="2399" b="1" spc="105">
                <a:solidFill>
                  <a:srgbClr val="28201A"/>
                </a:solidFill>
                <a:latin typeface="Oswald Bold"/>
                <a:ea typeface="Oswald Bold"/>
                <a:cs typeface="Oswald Bold"/>
                <a:sym typeface="Oswald Bold"/>
              </a:rPr>
              <a:t>MAC 3001.11 </a:t>
            </a:r>
          </a:p>
        </p:txBody>
      </p:sp>
      <p:sp>
        <p:nvSpPr>
          <p:cNvPr id="11" name="TextBox 11"/>
          <p:cNvSpPr txBox="1"/>
          <p:nvPr/>
        </p:nvSpPr>
        <p:spPr>
          <a:xfrm>
            <a:off x="8557007" y="7303281"/>
            <a:ext cx="4829355" cy="897362"/>
          </a:xfrm>
          <a:prstGeom prst="rect">
            <a:avLst/>
          </a:prstGeom>
        </p:spPr>
        <p:txBody>
          <a:bodyPr lIns="0" tIns="0" rIns="0" bIns="0" rtlCol="0" anchor="t">
            <a:spAutoFit/>
          </a:bodyPr>
          <a:lstStyle/>
          <a:p>
            <a:pPr algn="l">
              <a:lnSpc>
                <a:spcPts val="2379"/>
              </a:lnSpc>
            </a:pPr>
            <a:r>
              <a:rPr lang="en-US" sz="1699" b="1" spc="74" dirty="0">
                <a:solidFill>
                  <a:srgbClr val="28201A"/>
                </a:solidFill>
                <a:latin typeface="Oswald Bold"/>
                <a:ea typeface="Oswald Bold"/>
                <a:cs typeface="Oswald Bold"/>
                <a:sym typeface="Oswald Bold"/>
              </a:rPr>
              <a:t>MONROE STREET BRIDGE BISON SKULL ORNAMENT  DESIGNED BY KIRTLAND CUTTER</a:t>
            </a:r>
          </a:p>
          <a:p>
            <a:pPr algn="l">
              <a:lnSpc>
                <a:spcPts val="2379"/>
              </a:lnSpc>
              <a:spcBef>
                <a:spcPct val="0"/>
              </a:spcBef>
            </a:pPr>
            <a:r>
              <a:rPr lang="en-US" sz="1699" b="1" spc="74" dirty="0">
                <a:solidFill>
                  <a:srgbClr val="28201A"/>
                </a:solidFill>
                <a:latin typeface="Oswald Bold"/>
                <a:ea typeface="Oswald Bold"/>
                <a:cs typeface="Oswald Bold"/>
                <a:sym typeface="Oswald Bold"/>
              </a:rPr>
              <a:t>MAC 4156.1</a:t>
            </a:r>
          </a:p>
        </p:txBody>
      </p:sp>
      <p:sp>
        <p:nvSpPr>
          <p:cNvPr id="12" name="TextBox 12"/>
          <p:cNvSpPr txBox="1"/>
          <p:nvPr/>
        </p:nvSpPr>
        <p:spPr>
          <a:xfrm>
            <a:off x="3517900" y="18193431"/>
            <a:ext cx="3305026" cy="718186"/>
          </a:xfrm>
          <a:prstGeom prst="rect">
            <a:avLst/>
          </a:prstGeom>
        </p:spPr>
        <p:txBody>
          <a:bodyPr wrap="square" lIns="0" tIns="0" rIns="0" bIns="0" rtlCol="0" anchor="t">
            <a:spAutoFit/>
          </a:bodyPr>
          <a:lstStyle/>
          <a:p>
            <a:pPr algn="ctr">
              <a:lnSpc>
                <a:spcPts val="2939"/>
              </a:lnSpc>
            </a:pPr>
            <a:r>
              <a:rPr lang="en-US" sz="2099" b="1" spc="92" dirty="0">
                <a:solidFill>
                  <a:srgbClr val="28201A"/>
                </a:solidFill>
                <a:latin typeface="Oswald Bold"/>
                <a:ea typeface="Oswald Bold"/>
                <a:cs typeface="Oswald Bold"/>
                <a:sym typeface="Oswald Bold"/>
              </a:rPr>
              <a:t>KIRTLAND CUTTER TOP HAT</a:t>
            </a:r>
          </a:p>
          <a:p>
            <a:pPr algn="ctr">
              <a:lnSpc>
                <a:spcPts val="2939"/>
              </a:lnSpc>
              <a:spcBef>
                <a:spcPct val="0"/>
              </a:spcBef>
            </a:pPr>
            <a:r>
              <a:rPr lang="en-US" sz="2099" b="1" spc="92" dirty="0">
                <a:solidFill>
                  <a:srgbClr val="28201A"/>
                </a:solidFill>
                <a:latin typeface="Oswald Bold"/>
                <a:ea typeface="Oswald Bold"/>
                <a:cs typeface="Oswald Bold"/>
                <a:sym typeface="Oswald Bold"/>
              </a:rPr>
              <a:t>MAC 3189.2 </a:t>
            </a:r>
          </a:p>
        </p:txBody>
      </p:sp>
      <p:sp>
        <p:nvSpPr>
          <p:cNvPr id="13" name="TextBox 13"/>
          <p:cNvSpPr txBox="1"/>
          <p:nvPr/>
        </p:nvSpPr>
        <p:spPr>
          <a:xfrm>
            <a:off x="8813096" y="14162197"/>
            <a:ext cx="4636424" cy="611505"/>
          </a:xfrm>
          <a:prstGeom prst="rect">
            <a:avLst/>
          </a:prstGeom>
        </p:spPr>
        <p:txBody>
          <a:bodyPr lIns="0" tIns="0" rIns="0" bIns="0" rtlCol="0" anchor="t">
            <a:spAutoFit/>
          </a:bodyPr>
          <a:lstStyle/>
          <a:p>
            <a:pPr algn="l">
              <a:lnSpc>
                <a:spcPts val="2379"/>
              </a:lnSpc>
            </a:pPr>
            <a:r>
              <a:rPr lang="en-US" sz="1699" b="1" spc="74">
                <a:solidFill>
                  <a:srgbClr val="28201A"/>
                </a:solidFill>
                <a:latin typeface="Oswald Bold"/>
                <a:ea typeface="Oswald Bold"/>
                <a:cs typeface="Oswald Bold"/>
                <a:sym typeface="Oswald Bold"/>
              </a:rPr>
              <a:t>POKER CHIPS FROM THE SPOKANE FIRE OF 1889</a:t>
            </a:r>
          </a:p>
          <a:p>
            <a:pPr algn="l">
              <a:lnSpc>
                <a:spcPts val="2659"/>
              </a:lnSpc>
              <a:spcBef>
                <a:spcPct val="0"/>
              </a:spcBef>
            </a:pPr>
            <a:r>
              <a:rPr lang="en-US" sz="1899" b="1" spc="83">
                <a:solidFill>
                  <a:srgbClr val="28201A"/>
                </a:solidFill>
                <a:latin typeface="Oswald Bold"/>
                <a:ea typeface="Oswald Bold"/>
                <a:cs typeface="Oswald Bold"/>
                <a:sym typeface="Oswald Bold"/>
              </a:rPr>
              <a:t>MAC 1007.9A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512000" y="346996"/>
            <a:ext cx="11874362" cy="886877"/>
          </a:xfrm>
          <a:prstGeom prst="rect">
            <a:avLst/>
          </a:prstGeom>
        </p:spPr>
        <p:txBody>
          <a:bodyPr lIns="0" tIns="0" rIns="0" bIns="0" rtlCol="0" anchor="t">
            <a:spAutoFit/>
          </a:bodyPr>
          <a:lstStyle/>
          <a:p>
            <a:pPr algn="ctr">
              <a:lnSpc>
                <a:spcPts val="4472"/>
              </a:lnSpc>
            </a:pPr>
            <a:r>
              <a:rPr lang="en-US" sz="3194" b="1" spc="140">
                <a:solidFill>
                  <a:srgbClr val="28201A"/>
                </a:solidFill>
                <a:latin typeface="Oswald Bold"/>
                <a:ea typeface="Oswald Bold"/>
                <a:cs typeface="Oswald Bold"/>
                <a:sym typeface="Oswald Bold"/>
              </a:rPr>
              <a:t>DIGITAL MAC PACK: ANALYZING OBJECTS</a:t>
            </a:r>
          </a:p>
          <a:p>
            <a:pPr algn="ctr">
              <a:lnSpc>
                <a:spcPts val="2761"/>
              </a:lnSpc>
              <a:spcBef>
                <a:spcPct val="0"/>
              </a:spcBef>
            </a:pPr>
            <a:endParaRPr lang="en-US" sz="3194" b="1" spc="140">
              <a:solidFill>
                <a:srgbClr val="28201A"/>
              </a:solidFill>
              <a:latin typeface="Oswald Bold"/>
              <a:ea typeface="Oswald Bold"/>
              <a:cs typeface="Oswald Bold"/>
              <a:sym typeface="Oswald Bold"/>
            </a:endParaRPr>
          </a:p>
        </p:txBody>
      </p:sp>
      <p:sp>
        <p:nvSpPr>
          <p:cNvPr id="5" name="TextBox 5"/>
          <p:cNvSpPr txBox="1"/>
          <p:nvPr/>
        </p:nvSpPr>
        <p:spPr>
          <a:xfrm>
            <a:off x="910681" y="1176723"/>
            <a:ext cx="13298637" cy="17743168"/>
          </a:xfrm>
          <a:prstGeom prst="rect">
            <a:avLst/>
          </a:prstGeom>
        </p:spPr>
        <p:txBody>
          <a:bodyPr lIns="0" tIns="0" rIns="0" bIns="0" rtlCol="0" anchor="t">
            <a:spAutoFit/>
          </a:bodyPr>
          <a:lstStyle/>
          <a:p>
            <a:pPr algn="l">
              <a:lnSpc>
                <a:spcPts val="3920"/>
              </a:lnSpc>
            </a:pPr>
            <a:r>
              <a:rPr lang="en-US" sz="2800" b="1" dirty="0">
                <a:solidFill>
                  <a:srgbClr val="28201A"/>
                </a:solidFill>
                <a:latin typeface="Glacial Indifference Bold"/>
                <a:ea typeface="Glacial Indifference Bold"/>
                <a:cs typeface="Glacial Indifference Bold"/>
                <a:sym typeface="Glacial Indifference Bold"/>
              </a:rPr>
              <a:t>Historians study objects, the material culture that people from the past left behind, in order to understand history. Because objects are the products of human workmanship - of human thought and effort - objects tell something about the people who designed, made, and used them. (From Smithsonian resources: Engaging Students with Primary Sources)</a:t>
            </a:r>
          </a:p>
          <a:p>
            <a:pPr algn="l">
              <a:lnSpc>
                <a:spcPts val="3640"/>
              </a:lnSpc>
            </a:pPr>
            <a:endParaRPr lang="en-US" sz="2800" b="1" dirty="0">
              <a:solidFill>
                <a:srgbClr val="28201A"/>
              </a:solidFill>
              <a:latin typeface="Glacial Indifference Bold"/>
              <a:ea typeface="Glacial Indifference Bold"/>
              <a:cs typeface="Glacial Indifference Bold"/>
              <a:sym typeface="Glacial Indifference Bold"/>
            </a:endParaRPr>
          </a:p>
          <a:p>
            <a:pPr algn="l">
              <a:lnSpc>
                <a:spcPts val="3920"/>
              </a:lnSpc>
            </a:pPr>
            <a:r>
              <a:rPr lang="en-US" sz="2800" b="1" dirty="0">
                <a:solidFill>
                  <a:srgbClr val="28201A"/>
                </a:solidFill>
                <a:latin typeface="Glacial Indifference Bold"/>
                <a:ea typeface="Glacial Indifference Bold"/>
                <a:cs typeface="Glacial Indifference Bold"/>
                <a:sym typeface="Glacial Indifference Bold"/>
              </a:rPr>
              <a:t>First Impressions: </a:t>
            </a:r>
            <a:r>
              <a:rPr lang="en-US" sz="2800" dirty="0">
                <a:solidFill>
                  <a:srgbClr val="28201A"/>
                </a:solidFill>
                <a:latin typeface="Glacial Indifference"/>
                <a:ea typeface="Glacial Indifference"/>
                <a:cs typeface="Glacial Indifference"/>
                <a:sym typeface="Glacial Indifference"/>
              </a:rPr>
              <a:t>What are your first impressions of this object? Do you have any ideas what the object might have been used for?</a:t>
            </a:r>
          </a:p>
          <a:p>
            <a:pPr algn="l">
              <a:lnSpc>
                <a:spcPts val="3920"/>
              </a:lnSpc>
            </a:pPr>
            <a:endParaRPr lang="en-US" sz="2800" dirty="0">
              <a:solidFill>
                <a:srgbClr val="28201A"/>
              </a:solidFill>
              <a:latin typeface="Glacial Indifference"/>
              <a:ea typeface="Glacial Indifference"/>
              <a:cs typeface="Glacial Indifference"/>
              <a:sym typeface="Glacial Indifference"/>
            </a:endParaRPr>
          </a:p>
          <a:p>
            <a:pPr algn="l">
              <a:lnSpc>
                <a:spcPts val="3920"/>
              </a:lnSpc>
            </a:pPr>
            <a:r>
              <a:rPr lang="en-US" sz="2800" b="1" dirty="0">
                <a:solidFill>
                  <a:srgbClr val="28201A"/>
                </a:solidFill>
                <a:latin typeface="Glacial Indifference Bold"/>
                <a:ea typeface="Glacial Indifference Bold"/>
                <a:cs typeface="Glacial Indifference Bold"/>
                <a:sym typeface="Glacial Indifference Bold"/>
              </a:rPr>
              <a:t>Look more closely: Physical Features: </a:t>
            </a:r>
            <a:r>
              <a:rPr lang="en-US" sz="2800" dirty="0">
                <a:solidFill>
                  <a:srgbClr val="28201A"/>
                </a:solidFill>
                <a:latin typeface="Glacial Indifference"/>
                <a:ea typeface="Glacial Indifference"/>
                <a:cs typeface="Glacial Indifference"/>
                <a:sym typeface="Glacial Indifference"/>
              </a:rPr>
              <a:t>What is it made of?  Why was this material chosen? What is the texture and color?  What does it smell like? Can it be held? Is it heavy or light? Is it intact, or does it look like parts are missing? Is it clean or dirty? Does it make a noise? Does it look old or new?</a:t>
            </a:r>
          </a:p>
          <a:p>
            <a:pPr algn="l">
              <a:lnSpc>
                <a:spcPts val="3920"/>
              </a:lnSpc>
            </a:pPr>
            <a:endParaRPr lang="en-US" sz="2800" dirty="0">
              <a:solidFill>
                <a:srgbClr val="28201A"/>
              </a:solidFill>
              <a:latin typeface="Glacial Indifference"/>
              <a:ea typeface="Glacial Indifference"/>
              <a:cs typeface="Glacial Indifference"/>
              <a:sym typeface="Glacial Indifference"/>
            </a:endParaRPr>
          </a:p>
          <a:p>
            <a:pPr algn="l">
              <a:lnSpc>
                <a:spcPts val="3920"/>
              </a:lnSpc>
            </a:pPr>
            <a:r>
              <a:rPr lang="en-US" sz="2800" b="1" dirty="0">
                <a:solidFill>
                  <a:srgbClr val="28201A"/>
                </a:solidFill>
                <a:latin typeface="Glacial Indifference Bold"/>
                <a:ea typeface="Glacial Indifference Bold"/>
                <a:cs typeface="Glacial Indifference Bold"/>
                <a:sym typeface="Glacial Indifference Bold"/>
              </a:rPr>
              <a:t>Construction: </a:t>
            </a:r>
            <a:r>
              <a:rPr lang="en-US" sz="2800" dirty="0">
                <a:solidFill>
                  <a:srgbClr val="28201A"/>
                </a:solidFill>
                <a:latin typeface="Glacial Indifference"/>
                <a:ea typeface="Glacial Indifference"/>
                <a:cs typeface="Glacial Indifference"/>
                <a:sym typeface="Glacial Indifference"/>
              </a:rPr>
              <a:t> Is it handmade or made by machine? Where was it made? </a:t>
            </a:r>
          </a:p>
          <a:p>
            <a:pPr algn="l">
              <a:lnSpc>
                <a:spcPts val="3920"/>
              </a:lnSpc>
            </a:pPr>
            <a:r>
              <a:rPr lang="en-US" sz="2800" dirty="0">
                <a:solidFill>
                  <a:srgbClr val="28201A"/>
                </a:solidFill>
                <a:latin typeface="Glacial Indifference"/>
                <a:ea typeface="Glacial Indifference"/>
                <a:cs typeface="Glacial Indifference"/>
                <a:sym typeface="Glacial Indifference"/>
              </a:rPr>
              <a:t>Who made it? </a:t>
            </a:r>
          </a:p>
          <a:p>
            <a:pPr algn="l">
              <a:lnSpc>
                <a:spcPts val="3920"/>
              </a:lnSpc>
            </a:pPr>
            <a:endParaRPr lang="en-US" sz="2800" dirty="0">
              <a:solidFill>
                <a:srgbClr val="28201A"/>
              </a:solidFill>
              <a:latin typeface="Glacial Indifference"/>
              <a:ea typeface="Glacial Indifference"/>
              <a:cs typeface="Glacial Indifference"/>
              <a:sym typeface="Glacial Indifference"/>
            </a:endParaRPr>
          </a:p>
          <a:p>
            <a:pPr algn="l">
              <a:lnSpc>
                <a:spcPts val="3920"/>
              </a:lnSpc>
            </a:pPr>
            <a:r>
              <a:rPr lang="en-US" sz="2800" b="1" dirty="0">
                <a:solidFill>
                  <a:srgbClr val="28201A"/>
                </a:solidFill>
                <a:latin typeface="Glacial Indifference Bold"/>
                <a:ea typeface="Glacial Indifference Bold"/>
                <a:cs typeface="Glacial Indifference Bold"/>
                <a:sym typeface="Glacial Indifference Bold"/>
              </a:rPr>
              <a:t>Function: </a:t>
            </a:r>
            <a:r>
              <a:rPr lang="en-US" sz="2800" dirty="0">
                <a:solidFill>
                  <a:srgbClr val="28201A"/>
                </a:solidFill>
                <a:latin typeface="Glacial Indifference"/>
                <a:ea typeface="Glacial Indifference"/>
                <a:cs typeface="Glacial Indifference"/>
                <a:sym typeface="Glacial Indifference"/>
              </a:rPr>
              <a:t>How is this object used? Does it have a practical use or is (was) it used for pleasure? Has it been used? Is it still in use? Has the use changed? Where can it be found? Where could it have been found? What value does it hold to you and to others?</a:t>
            </a:r>
          </a:p>
          <a:p>
            <a:pPr algn="l">
              <a:lnSpc>
                <a:spcPts val="3920"/>
              </a:lnSpc>
            </a:pPr>
            <a:endParaRPr lang="en-US" sz="2800" dirty="0">
              <a:solidFill>
                <a:srgbClr val="28201A"/>
              </a:solidFill>
              <a:latin typeface="Glacial Indifference"/>
              <a:ea typeface="Glacial Indifference"/>
              <a:cs typeface="Glacial Indifference"/>
              <a:sym typeface="Glacial Indifference"/>
            </a:endParaRPr>
          </a:p>
          <a:p>
            <a:pPr algn="l">
              <a:lnSpc>
                <a:spcPts val="3920"/>
              </a:lnSpc>
            </a:pPr>
            <a:r>
              <a:rPr lang="en-US" sz="2800" b="1" dirty="0">
                <a:solidFill>
                  <a:srgbClr val="28201A"/>
                </a:solidFill>
                <a:latin typeface="Glacial Indifference Bold"/>
                <a:ea typeface="Glacial Indifference Bold"/>
                <a:cs typeface="Glacial Indifference Bold"/>
                <a:sym typeface="Glacial Indifference Bold"/>
              </a:rPr>
              <a:t>Design: </a:t>
            </a:r>
            <a:r>
              <a:rPr lang="en-US" sz="2800" dirty="0">
                <a:solidFill>
                  <a:srgbClr val="28201A"/>
                </a:solidFill>
                <a:latin typeface="Glacial Indifference"/>
                <a:ea typeface="Glacial Indifference"/>
                <a:cs typeface="Glacial Indifference"/>
                <a:sym typeface="Glacial Indifference"/>
              </a:rPr>
              <a:t>Is it designed well? Is it decorated? How is it decorated? Is it aesthetically pleasing? Would it make a good gift? Does it remind you of anything else?</a:t>
            </a:r>
          </a:p>
          <a:p>
            <a:pPr algn="l">
              <a:lnSpc>
                <a:spcPts val="3920"/>
              </a:lnSpc>
            </a:pPr>
            <a:endParaRPr lang="en-US" sz="2800" dirty="0">
              <a:solidFill>
                <a:srgbClr val="28201A"/>
              </a:solidFill>
              <a:latin typeface="Glacial Indifference"/>
              <a:ea typeface="Glacial Indifference"/>
              <a:cs typeface="Glacial Indifference"/>
              <a:sym typeface="Glacial Indifference"/>
            </a:endParaRPr>
          </a:p>
          <a:p>
            <a:pPr algn="l">
              <a:lnSpc>
                <a:spcPts val="3920"/>
              </a:lnSpc>
            </a:pPr>
            <a:r>
              <a:rPr lang="en-US" sz="2800" b="1" dirty="0">
                <a:solidFill>
                  <a:srgbClr val="28201A"/>
                </a:solidFill>
                <a:latin typeface="Glacial Indifference Bold"/>
                <a:ea typeface="Glacial Indifference Bold"/>
                <a:cs typeface="Glacial Indifference Bold"/>
                <a:sym typeface="Glacial Indifference Bold"/>
              </a:rPr>
              <a:t>Who may be connected with the object? </a:t>
            </a:r>
            <a:r>
              <a:rPr lang="en-US" sz="2800" dirty="0">
                <a:solidFill>
                  <a:srgbClr val="28201A"/>
                </a:solidFill>
                <a:latin typeface="Glacial Indifference"/>
                <a:ea typeface="Glacial Indifference"/>
                <a:cs typeface="Glacial Indifference"/>
                <a:sym typeface="Glacial Indifference"/>
              </a:rPr>
              <a:t>What type of person might have used this object? What type of person might have made this object? What does this object tell us about the maker and user?</a:t>
            </a:r>
          </a:p>
          <a:p>
            <a:pPr algn="l">
              <a:lnSpc>
                <a:spcPts val="3920"/>
              </a:lnSpc>
            </a:pPr>
            <a:endParaRPr lang="en-US" sz="2800" dirty="0">
              <a:solidFill>
                <a:srgbClr val="28201A"/>
              </a:solidFill>
              <a:latin typeface="Glacial Indifference"/>
              <a:ea typeface="Glacial Indifference"/>
              <a:cs typeface="Glacial Indifference"/>
              <a:sym typeface="Glacial Indifference"/>
            </a:endParaRPr>
          </a:p>
          <a:p>
            <a:pPr algn="l">
              <a:lnSpc>
                <a:spcPts val="3920"/>
              </a:lnSpc>
            </a:pPr>
            <a:r>
              <a:rPr lang="en-US" sz="2800" b="1" dirty="0">
                <a:solidFill>
                  <a:srgbClr val="28201A"/>
                </a:solidFill>
                <a:latin typeface="Glacial Indifference Bold"/>
                <a:ea typeface="Glacial Indifference Bold"/>
                <a:cs typeface="Glacial Indifference Bold"/>
                <a:sym typeface="Glacial Indifference Bold"/>
              </a:rPr>
              <a:t>Thinking Further:</a:t>
            </a:r>
            <a:r>
              <a:rPr lang="en-US" sz="2800" dirty="0">
                <a:solidFill>
                  <a:srgbClr val="28201A"/>
                </a:solidFill>
                <a:latin typeface="Glacial Indifference"/>
                <a:ea typeface="Glacial Indifference"/>
                <a:cs typeface="Glacial Indifference"/>
                <a:sym typeface="Glacial Indifference"/>
              </a:rPr>
              <a:t> Is this type of object still being made today? Is it still in use? If not, why do you think it isn’t used today?</a:t>
            </a:r>
          </a:p>
          <a:p>
            <a:pPr algn="l">
              <a:lnSpc>
                <a:spcPts val="3920"/>
              </a:lnSpc>
            </a:pPr>
            <a:endParaRPr lang="en-US" sz="2800" dirty="0">
              <a:solidFill>
                <a:srgbClr val="28201A"/>
              </a:solidFill>
              <a:latin typeface="Glacial Indifference"/>
              <a:ea typeface="Glacial Indifference"/>
              <a:cs typeface="Glacial Indifference"/>
              <a:sym typeface="Glacial Indifference"/>
            </a:endParaRPr>
          </a:p>
          <a:p>
            <a:pPr algn="l">
              <a:lnSpc>
                <a:spcPts val="3920"/>
              </a:lnSpc>
            </a:pPr>
            <a:r>
              <a:rPr lang="en-US" sz="2800" dirty="0">
                <a:solidFill>
                  <a:srgbClr val="28201A"/>
                </a:solidFill>
                <a:latin typeface="Glacial Indifference"/>
                <a:ea typeface="Glacial Indifference"/>
                <a:cs typeface="Glacial Indifference"/>
                <a:sym typeface="Glacial Indifference"/>
              </a:rPr>
              <a:t>Should this object be in a museum collection? Why or why not?</a:t>
            </a:r>
          </a:p>
          <a:p>
            <a:pPr algn="l">
              <a:lnSpc>
                <a:spcPts val="3920"/>
              </a:lnSpc>
            </a:pPr>
            <a:endParaRPr lang="en-US" sz="2800" dirty="0">
              <a:solidFill>
                <a:srgbClr val="28201A"/>
              </a:solidFill>
              <a:latin typeface="Glacial Indifference"/>
              <a:ea typeface="Glacial Indifference"/>
              <a:cs typeface="Glacial Indifference"/>
              <a:sym typeface="Glacial Indifference"/>
            </a:endParaRPr>
          </a:p>
          <a:p>
            <a:pPr algn="l">
              <a:lnSpc>
                <a:spcPts val="3920"/>
              </a:lnSpc>
            </a:pPr>
            <a:r>
              <a:rPr lang="en-US" sz="2800" dirty="0">
                <a:solidFill>
                  <a:srgbClr val="28201A"/>
                </a:solidFill>
                <a:latin typeface="Glacial Indifference"/>
                <a:ea typeface="Glacial Indifference"/>
                <a:cs typeface="Glacial Indifference"/>
                <a:sym typeface="Glacial Indifference"/>
              </a:rPr>
              <a:t>What questions do you have about the object that you can’t answer from just looking at it?</a:t>
            </a:r>
          </a:p>
          <a:p>
            <a:pPr algn="l">
              <a:lnSpc>
                <a:spcPts val="3640"/>
              </a:lnSpc>
            </a:pPr>
            <a:endParaRPr lang="en-US" sz="2800" dirty="0">
              <a:solidFill>
                <a:srgbClr val="28201A"/>
              </a:solidFill>
              <a:latin typeface="Glacial Indifference"/>
              <a:ea typeface="Glacial Indifference"/>
              <a:cs typeface="Glacial Indifference"/>
              <a:sym typeface="Glacial Indifferenc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AutoShape 4"/>
          <p:cNvSpPr/>
          <p:nvPr/>
        </p:nvSpPr>
        <p:spPr>
          <a:xfrm>
            <a:off x="1086795" y="12798164"/>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5" name="Freeform 5"/>
          <p:cNvSpPr/>
          <p:nvPr/>
        </p:nvSpPr>
        <p:spPr>
          <a:xfrm>
            <a:off x="3173472" y="2085199"/>
            <a:ext cx="9343561" cy="8175615"/>
          </a:xfrm>
          <a:custGeom>
            <a:avLst/>
            <a:gdLst/>
            <a:ahLst/>
            <a:cxnLst/>
            <a:rect l="l" t="t" r="r" b="b"/>
            <a:pathLst>
              <a:path w="9343561" h="8175615">
                <a:moveTo>
                  <a:pt x="0" y="0"/>
                </a:moveTo>
                <a:lnTo>
                  <a:pt x="9343560" y="0"/>
                </a:lnTo>
                <a:lnTo>
                  <a:pt x="9343560" y="8175616"/>
                </a:lnTo>
                <a:lnTo>
                  <a:pt x="0" y="8175616"/>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199039" y="12979139"/>
            <a:ext cx="12205176" cy="671168"/>
          </a:xfrm>
          <a:prstGeom prst="rect">
            <a:avLst/>
          </a:prstGeom>
        </p:spPr>
        <p:txBody>
          <a:bodyPr lIns="0" tIns="0" rIns="0" bIns="0" rtlCol="0" anchor="t">
            <a:spAutoFit/>
          </a:bodyPr>
          <a:lstStyle/>
          <a:p>
            <a:pPr algn="ctr">
              <a:lnSpc>
                <a:spcPts val="5531"/>
              </a:lnSpc>
              <a:spcBef>
                <a:spcPct val="0"/>
              </a:spcBef>
            </a:pPr>
            <a:r>
              <a:rPr lang="en-US" sz="3951" b="1">
                <a:solidFill>
                  <a:srgbClr val="28201A"/>
                </a:solidFill>
                <a:latin typeface="Oswald Bold"/>
                <a:ea typeface="Oswald Bold"/>
                <a:cs typeface="Oswald Bold"/>
                <a:sym typeface="Oswald Bold"/>
              </a:rPr>
              <a:t>BOOMTOWN!</a:t>
            </a:r>
          </a:p>
        </p:txBody>
      </p:sp>
      <p:sp>
        <p:nvSpPr>
          <p:cNvPr id="7" name="TextBox 7"/>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SPOKANE ARCHITECT KIRTLAND CUTTER</a:t>
            </a:r>
          </a:p>
        </p:txBody>
      </p:sp>
      <p:sp>
        <p:nvSpPr>
          <p:cNvPr id="8" name="TextBox 8"/>
          <p:cNvSpPr txBox="1"/>
          <p:nvPr/>
        </p:nvSpPr>
        <p:spPr>
          <a:xfrm>
            <a:off x="9437747" y="20305345"/>
            <a:ext cx="4170253" cy="605527"/>
          </a:xfrm>
          <a:prstGeom prst="rect">
            <a:avLst/>
          </a:prstGeom>
        </p:spPr>
        <p:txBody>
          <a:bodyPr lIns="0" tIns="0" rIns="0" bIns="0" rtlCol="0" anchor="t">
            <a:spAutoFit/>
          </a:bodyPr>
          <a:lstStyle/>
          <a:p>
            <a:pPr marL="0" lvl="1" indent="0" algn="ct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Spokane Falls</a:t>
            </a:r>
          </a:p>
        </p:txBody>
      </p:sp>
      <p:sp>
        <p:nvSpPr>
          <p:cNvPr id="9" name="TextBox 9"/>
          <p:cNvSpPr txBox="1"/>
          <p:nvPr/>
        </p:nvSpPr>
        <p:spPr>
          <a:xfrm>
            <a:off x="3849926" y="10385295"/>
            <a:ext cx="7990653" cy="621030"/>
          </a:xfrm>
          <a:prstGeom prst="rect">
            <a:avLst/>
          </a:prstGeom>
        </p:spPr>
        <p:txBody>
          <a:bodyPr lIns="0" tIns="0" rIns="0" bIns="0" rtlCol="0" anchor="t">
            <a:spAutoFit/>
          </a:bodyPr>
          <a:lstStyle/>
          <a:p>
            <a:pPr algn="ctr">
              <a:lnSpc>
                <a:spcPts val="2519"/>
              </a:lnSpc>
            </a:pPr>
            <a:r>
              <a:rPr lang="en-US" sz="1799" b="1">
                <a:solidFill>
                  <a:srgbClr val="28201A"/>
                </a:solidFill>
                <a:latin typeface="Oswald Bold"/>
                <a:ea typeface="Oswald Bold"/>
                <a:cs typeface="Oswald Bold"/>
                <a:sym typeface="Oswald Bold"/>
              </a:rPr>
              <a:t>VIEW OF SPOKANE FALLS FROM THE NORTH SIDE OF THE RIVER 1864-1914</a:t>
            </a:r>
          </a:p>
          <a:p>
            <a:pPr algn="ctr">
              <a:lnSpc>
                <a:spcPts val="2519"/>
              </a:lnSpc>
              <a:spcBef>
                <a:spcPct val="0"/>
              </a:spcBef>
            </a:pPr>
            <a:r>
              <a:rPr lang="en-US" sz="1799" b="1">
                <a:solidFill>
                  <a:srgbClr val="28201A"/>
                </a:solidFill>
                <a:latin typeface="Oswald Bold"/>
                <a:ea typeface="Oswald Bold"/>
                <a:cs typeface="Oswald Bold"/>
                <a:sym typeface="Oswald Bold"/>
              </a:rPr>
              <a:t>MAC 3125.1 </a:t>
            </a:r>
          </a:p>
        </p:txBody>
      </p:sp>
      <p:sp>
        <p:nvSpPr>
          <p:cNvPr id="10" name="TextBox 10"/>
          <p:cNvSpPr txBox="1"/>
          <p:nvPr/>
        </p:nvSpPr>
        <p:spPr>
          <a:xfrm>
            <a:off x="1387363" y="13989260"/>
            <a:ext cx="12663186" cy="4874744"/>
          </a:xfrm>
          <a:prstGeom prst="rect">
            <a:avLst/>
          </a:prstGeom>
        </p:spPr>
        <p:txBody>
          <a:bodyPr lIns="0" tIns="0" rIns="0" bIns="0" rtlCol="0" anchor="t">
            <a:spAutoFit/>
          </a:bodyPr>
          <a:lstStyle/>
          <a:p>
            <a:pPr algn="just">
              <a:lnSpc>
                <a:spcPts val="4313"/>
              </a:lnSpc>
              <a:spcBef>
                <a:spcPct val="0"/>
              </a:spcBef>
            </a:pPr>
            <a:r>
              <a:rPr lang="en-US" sz="3080" spc="135">
                <a:solidFill>
                  <a:srgbClr val="28201A"/>
                </a:solidFill>
                <a:latin typeface="Oswald"/>
                <a:ea typeface="Oswald"/>
                <a:cs typeface="Oswald"/>
                <a:sym typeface="Oswald"/>
              </a:rPr>
              <a:t>IN 1881, THE NORTHERN PACIFIC RAILROAD HAD LAID TRACKS FROM SEATTLE TO SPOKANE. BY 1883, YOU COULD RIDE THE TRAIN ALL THE WAY TO NEW YORK CITY. THE TRANSCONTINENTAL RAILROAD SYSTEM TURNED SPOKANE INTO A BOOMTOWN! PEOPLE FROM ALL OVER THE UNITED STATES AND THE WORLD POURED INTO THE CITY LOOKING FOR NEW OPPORTUNITIES. THIS PHENOMENON SHOWS UP IN THE POPULATION STATISTICS. IN 1880 SPOKANE HAD A POPULATION OF 350. BY 1910 THE POPULATION HAD GROWN TO 104,000. RETURNING FROM EUROPE, KIRTLAND CUTTER WAS ONE OF THOSE LOOKING FOR NEW OPPORTUNITIES IN SPOKANE.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AutoShape 4"/>
          <p:cNvSpPr/>
          <p:nvPr/>
        </p:nvSpPr>
        <p:spPr>
          <a:xfrm>
            <a:off x="974551" y="12784811"/>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5" name="Freeform 5"/>
          <p:cNvSpPr/>
          <p:nvPr/>
        </p:nvSpPr>
        <p:spPr>
          <a:xfrm>
            <a:off x="1512000" y="2926275"/>
            <a:ext cx="12525205" cy="6732298"/>
          </a:xfrm>
          <a:custGeom>
            <a:avLst/>
            <a:gdLst/>
            <a:ahLst/>
            <a:cxnLst/>
            <a:rect l="l" t="t" r="r" b="b"/>
            <a:pathLst>
              <a:path w="12525205" h="6732298">
                <a:moveTo>
                  <a:pt x="0" y="0"/>
                </a:moveTo>
                <a:lnTo>
                  <a:pt x="12525205" y="0"/>
                </a:lnTo>
                <a:lnTo>
                  <a:pt x="12525205" y="6732298"/>
                </a:lnTo>
                <a:lnTo>
                  <a:pt x="0" y="673229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069451" y="14040595"/>
            <a:ext cx="12886199" cy="5359486"/>
          </a:xfrm>
          <a:prstGeom prst="rect">
            <a:avLst/>
          </a:prstGeom>
        </p:spPr>
        <p:txBody>
          <a:bodyPr lIns="0" tIns="0" rIns="0" bIns="0" rtlCol="0" anchor="t">
            <a:spAutoFit/>
          </a:bodyPr>
          <a:lstStyle/>
          <a:p>
            <a:pPr algn="just">
              <a:lnSpc>
                <a:spcPts val="3722"/>
              </a:lnSpc>
            </a:pPr>
            <a:r>
              <a:rPr lang="en-US" sz="2659" spc="116">
                <a:solidFill>
                  <a:srgbClr val="000000"/>
                </a:solidFill>
                <a:latin typeface="Oswald"/>
                <a:ea typeface="Oswald"/>
                <a:cs typeface="Oswald"/>
                <a:sym typeface="Oswald"/>
              </a:rPr>
              <a:t>WHEN CUTTER CAME TO SPOKANE IN 1886, HE WORKED IN HIS UNCLE’S BANK BUT HAD VISIONS OF USING WHAT HE LEARNED DURING ART SCHOOL AND ON HIS GRAND TOUR OF EUROPE TO WORK AS AN ARCHITECT. HIS FIRST KNOWN WORK WAS DESIGNING A HOME FOR HIS UNCLE, HORACE CUTTER, ON STEVENS STREET IN 1887. THE GREAT SPOKANE FIRE OF 1889 CREATED A DEMAND FOR NEW STRUCTURES. IT HELPED LAUNCH CUTTER’S CAREER AS AN ARCHITECT. EVENTUALLY, HE PARTNERED WITH KARL MALMGREN AND STARTED THE ARCHITECTURAL FIRM OF CUTTER AND MALMGREN. MANY HOMES AND BUSINESSES AROUND SPOKANE WERE DESIGNED BY THEIR FIRM. AS SPOKANE GREW, CUTTER AND MALMGREN’S BUSINESS AND REPUTATION GREW. THEY BEGAN DESIGNING PROPERTIES FOR WEALTHY FOLKS THROUGHOUT THE NORTHWEST INCLUDING SEATTLE AND MONTANA.</a:t>
            </a:r>
          </a:p>
          <a:p>
            <a:pPr algn="just">
              <a:lnSpc>
                <a:spcPts val="2681"/>
              </a:lnSpc>
            </a:pPr>
            <a:endParaRPr lang="en-US" sz="2659" spc="116">
              <a:solidFill>
                <a:srgbClr val="000000"/>
              </a:solidFill>
              <a:latin typeface="Oswald"/>
              <a:ea typeface="Oswald"/>
              <a:cs typeface="Oswald"/>
              <a:sym typeface="Oswald"/>
            </a:endParaRPr>
          </a:p>
          <a:p>
            <a:pPr algn="l">
              <a:lnSpc>
                <a:spcPts val="2917"/>
              </a:lnSpc>
              <a:spcBef>
                <a:spcPct val="0"/>
              </a:spcBef>
            </a:pPr>
            <a:endParaRPr lang="en-US" sz="2659" spc="116">
              <a:solidFill>
                <a:srgbClr val="000000"/>
              </a:solidFill>
              <a:latin typeface="Oswald"/>
              <a:ea typeface="Oswald"/>
              <a:cs typeface="Oswald"/>
              <a:sym typeface="Oswald"/>
            </a:endParaRPr>
          </a:p>
        </p:txBody>
      </p:sp>
      <p:sp>
        <p:nvSpPr>
          <p:cNvPr id="7" name="TextBox 7"/>
          <p:cNvSpPr txBox="1"/>
          <p:nvPr/>
        </p:nvSpPr>
        <p:spPr>
          <a:xfrm>
            <a:off x="3352569" y="13149609"/>
            <a:ext cx="8844067" cy="554762"/>
          </a:xfrm>
          <a:prstGeom prst="rect">
            <a:avLst/>
          </a:prstGeom>
        </p:spPr>
        <p:txBody>
          <a:bodyPr lIns="0" tIns="0" rIns="0" bIns="0" rtlCol="0" anchor="t">
            <a:spAutoFit/>
          </a:bodyPr>
          <a:lstStyle/>
          <a:p>
            <a:pPr algn="ctr">
              <a:lnSpc>
                <a:spcPts val="4597"/>
              </a:lnSpc>
              <a:spcBef>
                <a:spcPct val="0"/>
              </a:spcBef>
            </a:pPr>
            <a:r>
              <a:rPr lang="en-US" sz="3283" b="1">
                <a:solidFill>
                  <a:srgbClr val="28201A"/>
                </a:solidFill>
                <a:latin typeface="Oswald Bold"/>
                <a:ea typeface="Oswald Bold"/>
                <a:cs typeface="Oswald Bold"/>
                <a:sym typeface="Oswald Bold"/>
              </a:rPr>
              <a:t>THE START OF A CAREER</a:t>
            </a:r>
          </a:p>
        </p:txBody>
      </p:sp>
      <p:sp>
        <p:nvSpPr>
          <p:cNvPr id="8" name="TextBox 8"/>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SPOKANE ARCHITECT KIRTLAND CUTTER</a:t>
            </a:r>
          </a:p>
        </p:txBody>
      </p:sp>
      <p:sp>
        <p:nvSpPr>
          <p:cNvPr id="9" name="TextBox 9"/>
          <p:cNvSpPr txBox="1"/>
          <p:nvPr/>
        </p:nvSpPr>
        <p:spPr>
          <a:xfrm>
            <a:off x="9599653" y="20359638"/>
            <a:ext cx="3857733" cy="506467"/>
          </a:xfrm>
          <a:prstGeom prst="rect">
            <a:avLst/>
          </a:prstGeom>
        </p:spPr>
        <p:txBody>
          <a:bodyPr lIns="0" tIns="0" rIns="0" bIns="0" rtlCol="0" anchor="t">
            <a:spAutoFit/>
          </a:bodyPr>
          <a:lstStyle/>
          <a:p>
            <a:pPr marL="0" lvl="1" indent="0" algn="just">
              <a:lnSpc>
                <a:spcPts val="4109"/>
              </a:lnSpc>
              <a:spcBef>
                <a:spcPct val="0"/>
              </a:spcBef>
            </a:pPr>
            <a:r>
              <a:rPr lang="en-US" sz="2935" b="1" spc="123">
                <a:solidFill>
                  <a:srgbClr val="28201A"/>
                </a:solidFill>
                <a:latin typeface="Glacial Indifference Bold"/>
                <a:ea typeface="Glacial Indifference Bold"/>
                <a:cs typeface="Glacial Indifference Bold"/>
                <a:sym typeface="Glacial Indifference Bold"/>
              </a:rPr>
              <a:t>Growing Reputation</a:t>
            </a:r>
          </a:p>
        </p:txBody>
      </p:sp>
      <p:sp>
        <p:nvSpPr>
          <p:cNvPr id="10" name="TextBox 10"/>
          <p:cNvSpPr txBox="1"/>
          <p:nvPr/>
        </p:nvSpPr>
        <p:spPr>
          <a:xfrm>
            <a:off x="2062730" y="9915922"/>
            <a:ext cx="11029228" cy="621030"/>
          </a:xfrm>
          <a:prstGeom prst="rect">
            <a:avLst/>
          </a:prstGeom>
        </p:spPr>
        <p:txBody>
          <a:bodyPr lIns="0" tIns="0" rIns="0" bIns="0" rtlCol="0" anchor="t">
            <a:spAutoFit/>
          </a:bodyPr>
          <a:lstStyle/>
          <a:p>
            <a:pPr algn="ctr">
              <a:lnSpc>
                <a:spcPts val="2519"/>
              </a:lnSpc>
            </a:pPr>
            <a:r>
              <a:rPr lang="en-US" sz="1799" b="1">
                <a:solidFill>
                  <a:srgbClr val="28201A"/>
                </a:solidFill>
                <a:latin typeface="Oswald Bold"/>
                <a:ea typeface="Oswald Bold"/>
                <a:cs typeface="Oswald Bold"/>
                <a:sym typeface="Oswald Bold"/>
              </a:rPr>
              <a:t>CUTTER ARCHITECTURAL DRAWINGS OF LEWIS F. CLARK HOUSE 1890 </a:t>
            </a:r>
          </a:p>
          <a:p>
            <a:pPr algn="ctr">
              <a:lnSpc>
                <a:spcPts val="2519"/>
              </a:lnSpc>
              <a:spcBef>
                <a:spcPct val="0"/>
              </a:spcBef>
            </a:pPr>
            <a:r>
              <a:rPr lang="en-US" sz="1799" b="1">
                <a:solidFill>
                  <a:srgbClr val="28201A"/>
                </a:solidFill>
                <a:latin typeface="Oswald Bold"/>
                <a:ea typeface="Oswald Bold"/>
                <a:cs typeface="Oswald Bold"/>
                <a:sym typeface="Oswald Bold"/>
              </a:rPr>
              <a:t>JOEL E. FERRIS RESEARCH ARCHIVES L84-207.5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AutoShape 4"/>
          <p:cNvSpPr/>
          <p:nvPr/>
        </p:nvSpPr>
        <p:spPr>
          <a:xfrm>
            <a:off x="1069451" y="11361607"/>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5" name="Freeform 5"/>
          <p:cNvSpPr/>
          <p:nvPr/>
        </p:nvSpPr>
        <p:spPr>
          <a:xfrm>
            <a:off x="1069451" y="2577186"/>
            <a:ext cx="3957721" cy="2968290"/>
          </a:xfrm>
          <a:custGeom>
            <a:avLst/>
            <a:gdLst/>
            <a:ahLst/>
            <a:cxnLst/>
            <a:rect l="l" t="t" r="r" b="b"/>
            <a:pathLst>
              <a:path w="3957721" h="2968290">
                <a:moveTo>
                  <a:pt x="0" y="0"/>
                </a:moveTo>
                <a:lnTo>
                  <a:pt x="3957720" y="0"/>
                </a:lnTo>
                <a:lnTo>
                  <a:pt x="3957720" y="2968290"/>
                </a:lnTo>
                <a:lnTo>
                  <a:pt x="0" y="2968290"/>
                </a:lnTo>
                <a:lnTo>
                  <a:pt x="0" y="0"/>
                </a:lnTo>
                <a:close/>
              </a:path>
            </a:pathLst>
          </a:custGeom>
          <a:blipFill>
            <a:blip r:embed="rId3"/>
            <a:stretch>
              <a:fillRect/>
            </a:stretch>
          </a:blipFill>
        </p:spPr>
        <p:txBody>
          <a:bodyPr/>
          <a:lstStyle/>
          <a:p>
            <a:endParaRPr lang="en-US"/>
          </a:p>
        </p:txBody>
      </p:sp>
      <p:sp>
        <p:nvSpPr>
          <p:cNvPr id="6" name="Freeform 6"/>
          <p:cNvSpPr/>
          <p:nvPr/>
        </p:nvSpPr>
        <p:spPr>
          <a:xfrm>
            <a:off x="5265030" y="2682837"/>
            <a:ext cx="4227990" cy="2822183"/>
          </a:xfrm>
          <a:custGeom>
            <a:avLst/>
            <a:gdLst/>
            <a:ahLst/>
            <a:cxnLst/>
            <a:rect l="l" t="t" r="r" b="b"/>
            <a:pathLst>
              <a:path w="4227990" h="2822183">
                <a:moveTo>
                  <a:pt x="0" y="0"/>
                </a:moveTo>
                <a:lnTo>
                  <a:pt x="4227990" y="0"/>
                </a:lnTo>
                <a:lnTo>
                  <a:pt x="4227990" y="2822183"/>
                </a:lnTo>
                <a:lnTo>
                  <a:pt x="0" y="2822183"/>
                </a:lnTo>
                <a:lnTo>
                  <a:pt x="0" y="0"/>
                </a:lnTo>
                <a:close/>
              </a:path>
            </a:pathLst>
          </a:custGeom>
          <a:blipFill>
            <a:blip r:embed="rId4"/>
            <a:stretch>
              <a:fillRect/>
            </a:stretch>
          </a:blipFill>
        </p:spPr>
        <p:txBody>
          <a:bodyPr/>
          <a:lstStyle/>
          <a:p>
            <a:endParaRPr lang="en-US"/>
          </a:p>
        </p:txBody>
      </p:sp>
      <p:sp>
        <p:nvSpPr>
          <p:cNvPr id="7" name="Freeform 7"/>
          <p:cNvSpPr/>
          <p:nvPr/>
        </p:nvSpPr>
        <p:spPr>
          <a:xfrm>
            <a:off x="961883" y="6428518"/>
            <a:ext cx="5525037" cy="3687962"/>
          </a:xfrm>
          <a:custGeom>
            <a:avLst/>
            <a:gdLst/>
            <a:ahLst/>
            <a:cxnLst/>
            <a:rect l="l" t="t" r="r" b="b"/>
            <a:pathLst>
              <a:path w="5525037" h="3687962">
                <a:moveTo>
                  <a:pt x="0" y="0"/>
                </a:moveTo>
                <a:lnTo>
                  <a:pt x="5525036" y="0"/>
                </a:lnTo>
                <a:lnTo>
                  <a:pt x="5525036" y="3687962"/>
                </a:lnTo>
                <a:lnTo>
                  <a:pt x="0" y="3687962"/>
                </a:lnTo>
                <a:lnTo>
                  <a:pt x="0" y="0"/>
                </a:lnTo>
                <a:close/>
              </a:path>
            </a:pathLst>
          </a:custGeom>
          <a:blipFill>
            <a:blip r:embed="rId5"/>
            <a:stretch>
              <a:fillRect/>
            </a:stretch>
          </a:blipFill>
        </p:spPr>
        <p:txBody>
          <a:bodyPr/>
          <a:lstStyle/>
          <a:p>
            <a:endParaRPr lang="en-US"/>
          </a:p>
        </p:txBody>
      </p:sp>
      <p:sp>
        <p:nvSpPr>
          <p:cNvPr id="8" name="Freeform 8"/>
          <p:cNvSpPr/>
          <p:nvPr/>
        </p:nvSpPr>
        <p:spPr>
          <a:xfrm>
            <a:off x="6866856" y="6607032"/>
            <a:ext cx="2626164" cy="3934328"/>
          </a:xfrm>
          <a:custGeom>
            <a:avLst/>
            <a:gdLst/>
            <a:ahLst/>
            <a:cxnLst/>
            <a:rect l="l" t="t" r="r" b="b"/>
            <a:pathLst>
              <a:path w="2626164" h="3934328">
                <a:moveTo>
                  <a:pt x="0" y="0"/>
                </a:moveTo>
                <a:lnTo>
                  <a:pt x="2626164" y="0"/>
                </a:lnTo>
                <a:lnTo>
                  <a:pt x="2626164" y="3934328"/>
                </a:lnTo>
                <a:lnTo>
                  <a:pt x="0" y="3934328"/>
                </a:lnTo>
                <a:lnTo>
                  <a:pt x="0" y="0"/>
                </a:lnTo>
                <a:close/>
              </a:path>
            </a:pathLst>
          </a:custGeom>
          <a:blipFill>
            <a:blip r:embed="rId6"/>
            <a:stretch>
              <a:fillRect/>
            </a:stretch>
          </a:blipFill>
        </p:spPr>
        <p:txBody>
          <a:bodyPr/>
          <a:lstStyle/>
          <a:p>
            <a:endParaRPr lang="en-US"/>
          </a:p>
        </p:txBody>
      </p:sp>
      <p:sp>
        <p:nvSpPr>
          <p:cNvPr id="9" name="Freeform 9"/>
          <p:cNvSpPr/>
          <p:nvPr/>
        </p:nvSpPr>
        <p:spPr>
          <a:xfrm>
            <a:off x="9874020" y="6837672"/>
            <a:ext cx="4299108" cy="2869655"/>
          </a:xfrm>
          <a:custGeom>
            <a:avLst/>
            <a:gdLst/>
            <a:ahLst/>
            <a:cxnLst/>
            <a:rect l="l" t="t" r="r" b="b"/>
            <a:pathLst>
              <a:path w="4299108" h="2869655">
                <a:moveTo>
                  <a:pt x="0" y="0"/>
                </a:moveTo>
                <a:lnTo>
                  <a:pt x="4299108" y="0"/>
                </a:lnTo>
                <a:lnTo>
                  <a:pt x="4299108" y="2869655"/>
                </a:lnTo>
                <a:lnTo>
                  <a:pt x="0" y="2869655"/>
                </a:lnTo>
                <a:lnTo>
                  <a:pt x="0" y="0"/>
                </a:lnTo>
                <a:close/>
              </a:path>
            </a:pathLst>
          </a:custGeom>
          <a:blipFill>
            <a:blip r:embed="rId7"/>
            <a:stretch>
              <a:fillRect/>
            </a:stretch>
          </a:blipFill>
        </p:spPr>
        <p:txBody>
          <a:bodyPr/>
          <a:lstStyle/>
          <a:p>
            <a:endParaRPr lang="en-US"/>
          </a:p>
        </p:txBody>
      </p:sp>
      <p:sp>
        <p:nvSpPr>
          <p:cNvPr id="10" name="Freeform 10"/>
          <p:cNvSpPr/>
          <p:nvPr/>
        </p:nvSpPr>
        <p:spPr>
          <a:xfrm>
            <a:off x="9731145" y="2696690"/>
            <a:ext cx="4207236" cy="2808330"/>
          </a:xfrm>
          <a:custGeom>
            <a:avLst/>
            <a:gdLst/>
            <a:ahLst/>
            <a:cxnLst/>
            <a:rect l="l" t="t" r="r" b="b"/>
            <a:pathLst>
              <a:path w="4207236" h="2808330">
                <a:moveTo>
                  <a:pt x="0" y="0"/>
                </a:moveTo>
                <a:lnTo>
                  <a:pt x="4207236" y="0"/>
                </a:lnTo>
                <a:lnTo>
                  <a:pt x="4207236" y="2808330"/>
                </a:lnTo>
                <a:lnTo>
                  <a:pt x="0" y="2808330"/>
                </a:lnTo>
                <a:lnTo>
                  <a:pt x="0" y="0"/>
                </a:lnTo>
                <a:close/>
              </a:path>
            </a:pathLst>
          </a:custGeom>
          <a:blipFill>
            <a:blip r:embed="rId8"/>
            <a:stretch>
              <a:fillRect/>
            </a:stretch>
          </a:blipFill>
        </p:spPr>
        <p:txBody>
          <a:bodyPr/>
          <a:lstStyle/>
          <a:p>
            <a:endParaRPr lang="en-US"/>
          </a:p>
        </p:txBody>
      </p:sp>
      <p:sp>
        <p:nvSpPr>
          <p:cNvPr id="11" name="TextBox 11"/>
          <p:cNvSpPr txBox="1"/>
          <p:nvPr/>
        </p:nvSpPr>
        <p:spPr>
          <a:xfrm>
            <a:off x="1158595" y="12333720"/>
            <a:ext cx="12779786" cy="6927270"/>
          </a:xfrm>
          <a:prstGeom prst="rect">
            <a:avLst/>
          </a:prstGeom>
        </p:spPr>
        <p:txBody>
          <a:bodyPr lIns="0" tIns="0" rIns="0" bIns="0" rtlCol="0" anchor="t">
            <a:spAutoFit/>
          </a:bodyPr>
          <a:lstStyle/>
          <a:p>
            <a:pPr algn="ctr">
              <a:lnSpc>
                <a:spcPts val="3817"/>
              </a:lnSpc>
            </a:pPr>
            <a:r>
              <a:rPr lang="en-US" sz="2726" b="1">
                <a:solidFill>
                  <a:srgbClr val="28201A"/>
                </a:solidFill>
                <a:latin typeface="Oswald Bold"/>
                <a:ea typeface="Oswald Bold"/>
                <a:cs typeface="Oswald Bold"/>
                <a:sym typeface="Oswald Bold"/>
              </a:rPr>
              <a:t>ARTS AND CRAFTS REVIVAL</a:t>
            </a:r>
          </a:p>
          <a:p>
            <a:pPr algn="ctr">
              <a:lnSpc>
                <a:spcPts val="3817"/>
              </a:lnSpc>
            </a:pPr>
            <a:endParaRPr lang="en-US" sz="2726" b="1">
              <a:solidFill>
                <a:srgbClr val="28201A"/>
              </a:solidFill>
              <a:latin typeface="Oswald Bold"/>
              <a:ea typeface="Oswald Bold"/>
              <a:cs typeface="Oswald Bold"/>
              <a:sym typeface="Oswald Bold"/>
            </a:endParaRPr>
          </a:p>
          <a:p>
            <a:pPr algn="just">
              <a:lnSpc>
                <a:spcPts val="3817"/>
              </a:lnSpc>
            </a:pPr>
            <a:r>
              <a:rPr lang="en-US" sz="2726">
                <a:solidFill>
                  <a:srgbClr val="28201A"/>
                </a:solidFill>
                <a:latin typeface="Oswald"/>
                <a:ea typeface="Oswald"/>
                <a:cs typeface="Oswald"/>
                <a:sym typeface="Oswald"/>
              </a:rPr>
              <a:t>CUTTER SPECIALIZED IN AN ARCHITECTURAL STYLE KNOWN AS ARTS AND CRAFTS REVIVAL. IT WAS A NOSTALGIC LOOK BACK AT THE HOMES AND DECORATIVE ARTS FROM PRE-INDUSTRIAL TIMES. IT INCLUDED AN APPRECIATION OF ART FROM CULTURES THAT EUROPEANS AND AMERICANS SAW AS EXOTIC. CAMPBELL HOUSE IS AN EXAMPLE OF THIS POPULAR STYLE. THE HOME’S EXTERIOR IS TUDOR REVIVAL; THE ENTRY HALL AND LIBRARY REFLECT A GOTHIC, MEDIEVAL STYLE; THE RECEPTION ROOM IS FRENCH ROCOCO; AND THE FORMAL DINING ROOM IS COLONIAL. THE DEN WAS A STYLE REFERRED TO AS MOORISH AND INCLUDED DECORATIVE ARTS THAT LOOK ASIAN AND MIDDLE EASTERN. THE ARTS AND CRAFTS REVIVAL STYLES WAS VERY POPULAR THROUGHOUT EUROPE AND AMERICA.</a:t>
            </a:r>
          </a:p>
          <a:p>
            <a:pPr algn="just">
              <a:lnSpc>
                <a:spcPts val="5057"/>
              </a:lnSpc>
            </a:pPr>
            <a:endParaRPr lang="en-US" sz="2726">
              <a:solidFill>
                <a:srgbClr val="28201A"/>
              </a:solidFill>
              <a:latin typeface="Oswald"/>
              <a:ea typeface="Oswald"/>
              <a:cs typeface="Oswald"/>
              <a:sym typeface="Oswald"/>
            </a:endParaRPr>
          </a:p>
          <a:p>
            <a:pPr algn="l">
              <a:lnSpc>
                <a:spcPts val="3365"/>
              </a:lnSpc>
            </a:pPr>
            <a:endParaRPr lang="en-US" sz="2726">
              <a:solidFill>
                <a:srgbClr val="28201A"/>
              </a:solidFill>
              <a:latin typeface="Oswald"/>
              <a:ea typeface="Oswald"/>
              <a:cs typeface="Oswald"/>
              <a:sym typeface="Oswald"/>
            </a:endParaRPr>
          </a:p>
          <a:p>
            <a:pPr algn="l">
              <a:lnSpc>
                <a:spcPts val="4493"/>
              </a:lnSpc>
              <a:spcBef>
                <a:spcPct val="0"/>
              </a:spcBef>
            </a:pPr>
            <a:endParaRPr lang="en-US" sz="2726">
              <a:solidFill>
                <a:srgbClr val="28201A"/>
              </a:solidFill>
              <a:latin typeface="Oswald"/>
              <a:ea typeface="Oswald"/>
              <a:cs typeface="Oswald"/>
              <a:sym typeface="Oswald"/>
            </a:endParaRPr>
          </a:p>
        </p:txBody>
      </p:sp>
      <p:sp>
        <p:nvSpPr>
          <p:cNvPr id="12" name="TextBox 12"/>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SPOKANE ARCHITECT KIRTLAND CUTTER</a:t>
            </a:r>
          </a:p>
        </p:txBody>
      </p:sp>
      <p:sp>
        <p:nvSpPr>
          <p:cNvPr id="13" name="TextBox 13"/>
          <p:cNvSpPr txBox="1"/>
          <p:nvPr/>
        </p:nvSpPr>
        <p:spPr>
          <a:xfrm>
            <a:off x="7284060" y="20374107"/>
            <a:ext cx="6550536" cy="605527"/>
          </a:xfrm>
          <a:prstGeom prst="rect">
            <a:avLst/>
          </a:prstGeom>
        </p:spPr>
        <p:txBody>
          <a:bodyPr lIns="0" tIns="0" rIns="0" bIns="0" rtlCol="0" anchor="t">
            <a:spAutoFit/>
          </a:bodyPr>
          <a:lstStyle/>
          <a:p>
            <a:pPr marL="0" lvl="1" indent="0" algn="ct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Arts &amp; Crafts Revival styles</a:t>
            </a:r>
          </a:p>
        </p:txBody>
      </p:sp>
      <p:sp>
        <p:nvSpPr>
          <p:cNvPr id="14" name="TextBox 14"/>
          <p:cNvSpPr txBox="1"/>
          <p:nvPr/>
        </p:nvSpPr>
        <p:spPr>
          <a:xfrm>
            <a:off x="996486" y="10653900"/>
            <a:ext cx="13054063" cy="621030"/>
          </a:xfrm>
          <a:prstGeom prst="rect">
            <a:avLst/>
          </a:prstGeom>
        </p:spPr>
        <p:txBody>
          <a:bodyPr lIns="0" tIns="0" rIns="0" bIns="0" rtlCol="0" anchor="t">
            <a:spAutoFit/>
          </a:bodyPr>
          <a:lstStyle/>
          <a:p>
            <a:pPr algn="ctr">
              <a:lnSpc>
                <a:spcPts val="2519"/>
              </a:lnSpc>
            </a:pPr>
            <a:r>
              <a:rPr lang="en-US" sz="1799" b="1">
                <a:solidFill>
                  <a:srgbClr val="28201A"/>
                </a:solidFill>
                <a:latin typeface="Oswald Bold"/>
                <a:ea typeface="Oswald Bold"/>
                <a:cs typeface="Oswald Bold"/>
                <a:sym typeface="Oswald Bold"/>
              </a:rPr>
              <a:t>FROM TOP LEFT: EXTERIOR OF CAMPBELL HOUSE, CAMPBELL HOUSE LIBRARY, DINING ROOM, RECEPTION ROOM, FRONT HALL, AND DEN</a:t>
            </a:r>
          </a:p>
          <a:p>
            <a:pPr algn="ctr">
              <a:lnSpc>
                <a:spcPts val="2519"/>
              </a:lnSpc>
              <a:spcBef>
                <a:spcPct val="0"/>
              </a:spcBef>
            </a:pPr>
            <a:r>
              <a:rPr lang="en-US" sz="1799" b="1">
                <a:solidFill>
                  <a:srgbClr val="28201A"/>
                </a:solidFill>
                <a:latin typeface="Oswald Bold"/>
                <a:ea typeface="Oswald Bold"/>
                <a:cs typeface="Oswald Bold"/>
                <a:sym typeface="Oswald Bold"/>
              </a:rPr>
              <a:t>PHOTO CREDIT: DEAN DAVIS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AutoShape 4"/>
          <p:cNvSpPr/>
          <p:nvPr/>
        </p:nvSpPr>
        <p:spPr>
          <a:xfrm>
            <a:off x="1069451" y="1069200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5" name="Freeform 5"/>
          <p:cNvSpPr/>
          <p:nvPr/>
        </p:nvSpPr>
        <p:spPr>
          <a:xfrm>
            <a:off x="4134321" y="1721443"/>
            <a:ext cx="7931299" cy="7792501"/>
          </a:xfrm>
          <a:custGeom>
            <a:avLst/>
            <a:gdLst/>
            <a:ahLst/>
            <a:cxnLst/>
            <a:rect l="l" t="t" r="r" b="b"/>
            <a:pathLst>
              <a:path w="7931299" h="7792501">
                <a:moveTo>
                  <a:pt x="0" y="0"/>
                </a:moveTo>
                <a:lnTo>
                  <a:pt x="7931298" y="0"/>
                </a:lnTo>
                <a:lnTo>
                  <a:pt x="7931298" y="7792501"/>
                </a:lnTo>
                <a:lnTo>
                  <a:pt x="0" y="7792501"/>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61174" y="11387944"/>
            <a:ext cx="13117622" cy="7696457"/>
          </a:xfrm>
          <a:prstGeom prst="rect">
            <a:avLst/>
          </a:prstGeom>
        </p:spPr>
        <p:txBody>
          <a:bodyPr lIns="0" tIns="0" rIns="0" bIns="0" rtlCol="0" anchor="t">
            <a:spAutoFit/>
          </a:bodyPr>
          <a:lstStyle/>
          <a:p>
            <a:pPr algn="ctr">
              <a:lnSpc>
                <a:spcPts val="5068"/>
              </a:lnSpc>
            </a:pPr>
            <a:r>
              <a:rPr lang="en-US" sz="3620" b="1">
                <a:solidFill>
                  <a:srgbClr val="28201A"/>
                </a:solidFill>
                <a:latin typeface="Oswald Bold"/>
                <a:ea typeface="Oswald Bold"/>
                <a:cs typeface="Oswald Bold"/>
                <a:sym typeface="Oswald Bold"/>
              </a:rPr>
              <a:t>ACCOMPLISHMENTS</a:t>
            </a:r>
          </a:p>
          <a:p>
            <a:pPr algn="just">
              <a:lnSpc>
                <a:spcPts val="4342"/>
              </a:lnSpc>
            </a:pPr>
            <a:endParaRPr lang="en-US" sz="3620" b="1">
              <a:solidFill>
                <a:srgbClr val="28201A"/>
              </a:solidFill>
              <a:latin typeface="Oswald Bold"/>
              <a:ea typeface="Oswald Bold"/>
              <a:cs typeface="Oswald Bold"/>
              <a:sym typeface="Oswald Bold"/>
            </a:endParaRPr>
          </a:p>
          <a:p>
            <a:pPr algn="just">
              <a:lnSpc>
                <a:spcPts val="4342"/>
              </a:lnSpc>
            </a:pPr>
            <a:r>
              <a:rPr lang="en-US" sz="3101">
                <a:solidFill>
                  <a:srgbClr val="28201A"/>
                </a:solidFill>
                <a:latin typeface="Oswald"/>
                <a:ea typeface="Oswald"/>
                <a:cs typeface="Oswald"/>
                <a:sym typeface="Oswald"/>
              </a:rPr>
              <a:t>NOT ONLY DID KIRTLAND CUTTER DESIGN CAMPBELL HOUSE, BUT HE ALSO DESIGNED MANY OTHER PRIVATE HOMES THROUGHOUT SPOKANE AND THE NORTHWEST, INCLUDING THE GLOVER MANSION, THE FINCH HOUSE, AND PATSY CLARK’S MANSION. HE DESIGNED MANY PUBLIC BUILDINGS AS WELL, SUCH AS THE DAVENPORT HOTEL. HIS RISING STAR IN SPOKANE GAVE HIM OPPORTUNITIES ELSEWHERE. HE DESIGNED THE IDAHO STATE BUILDING AT THE CHICAGO WORLD’S FAIR OF 1893, THE LAKE MCDONALD LODGE IN MONTANA’S GLACIER NATIONAL PARK, AND THE RAINIER CLUB IN SEATTLE. HE SAT ON THE EXECUTIVE COMMITTEE OF THE ARCHITECTURAL LEAGUE OF THE PACIFIC COAST AND WAS A VICE-PRESIDENT OF THE WASHINGTON STATE CHAPTER OF THE AMERICAN INSTITUTE OF ARCHITECTS.</a:t>
            </a:r>
          </a:p>
          <a:p>
            <a:pPr algn="just">
              <a:lnSpc>
                <a:spcPts val="4342"/>
              </a:lnSpc>
            </a:pPr>
            <a:endParaRPr lang="en-US" sz="3101">
              <a:solidFill>
                <a:srgbClr val="28201A"/>
              </a:solidFill>
              <a:latin typeface="Oswald"/>
              <a:ea typeface="Oswald"/>
              <a:cs typeface="Oswald"/>
              <a:sym typeface="Oswald"/>
            </a:endParaRPr>
          </a:p>
          <a:p>
            <a:pPr algn="just">
              <a:lnSpc>
                <a:spcPts val="4342"/>
              </a:lnSpc>
              <a:spcBef>
                <a:spcPct val="0"/>
              </a:spcBef>
            </a:pPr>
            <a:endParaRPr lang="en-US" sz="3101">
              <a:solidFill>
                <a:srgbClr val="28201A"/>
              </a:solidFill>
              <a:latin typeface="Oswald"/>
              <a:ea typeface="Oswald"/>
              <a:cs typeface="Oswald"/>
              <a:sym typeface="Oswald"/>
            </a:endParaRPr>
          </a:p>
        </p:txBody>
      </p:sp>
      <p:sp>
        <p:nvSpPr>
          <p:cNvPr id="7" name="TextBox 7"/>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SPOKANE ARCHITECT KIRTLAND CUTTER</a:t>
            </a:r>
          </a:p>
        </p:txBody>
      </p:sp>
      <p:sp>
        <p:nvSpPr>
          <p:cNvPr id="8" name="TextBox 8"/>
          <p:cNvSpPr txBox="1"/>
          <p:nvPr/>
        </p:nvSpPr>
        <p:spPr>
          <a:xfrm>
            <a:off x="7577344" y="20305105"/>
            <a:ext cx="6473205" cy="606008"/>
          </a:xfrm>
          <a:prstGeom prst="rect">
            <a:avLst/>
          </a:prstGeom>
        </p:spPr>
        <p:txBody>
          <a:bodyPr lIns="0" tIns="0" rIns="0" bIns="0" rtlCol="0" anchor="t">
            <a:spAutoFit/>
          </a:bodyPr>
          <a:lstStyle/>
          <a:p>
            <a:pPr marL="0" lvl="1" indent="0" algn="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Cutter’s Accomplishments</a:t>
            </a:r>
          </a:p>
        </p:txBody>
      </p:sp>
      <p:sp>
        <p:nvSpPr>
          <p:cNvPr id="9" name="TextBox 9"/>
          <p:cNvSpPr txBox="1"/>
          <p:nvPr/>
        </p:nvSpPr>
        <p:spPr>
          <a:xfrm>
            <a:off x="6102785" y="9742791"/>
            <a:ext cx="3994369" cy="621030"/>
          </a:xfrm>
          <a:prstGeom prst="rect">
            <a:avLst/>
          </a:prstGeom>
        </p:spPr>
        <p:txBody>
          <a:bodyPr lIns="0" tIns="0" rIns="0" bIns="0" rtlCol="0" anchor="t">
            <a:spAutoFit/>
          </a:bodyPr>
          <a:lstStyle/>
          <a:p>
            <a:pPr algn="ctr">
              <a:lnSpc>
                <a:spcPts val="2519"/>
              </a:lnSpc>
            </a:pPr>
            <a:r>
              <a:rPr lang="en-US" sz="1799" b="1">
                <a:solidFill>
                  <a:srgbClr val="28201A"/>
                </a:solidFill>
                <a:latin typeface="Oswald Bold"/>
                <a:ea typeface="Oswald Bold"/>
                <a:cs typeface="Oswald Bold"/>
                <a:sym typeface="Oswald Bold"/>
              </a:rPr>
              <a:t>KIRTLAND CUTTER’S TOP HAT</a:t>
            </a:r>
          </a:p>
          <a:p>
            <a:pPr algn="ctr">
              <a:lnSpc>
                <a:spcPts val="2519"/>
              </a:lnSpc>
              <a:spcBef>
                <a:spcPct val="0"/>
              </a:spcBef>
            </a:pPr>
            <a:r>
              <a:rPr lang="en-US" sz="1799" b="1">
                <a:solidFill>
                  <a:srgbClr val="28201A"/>
                </a:solidFill>
                <a:latin typeface="Oswald Bold"/>
                <a:ea typeface="Oswald Bold"/>
                <a:cs typeface="Oswald Bold"/>
                <a:sym typeface="Oswald Bold"/>
              </a:rPr>
              <a:t>MAC 3189.2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5462134" y="13254855"/>
            <a:ext cx="4195733" cy="815131"/>
          </a:xfrm>
          <a:prstGeom prst="rect">
            <a:avLst/>
          </a:prstGeom>
        </p:spPr>
        <p:txBody>
          <a:bodyPr lIns="0" tIns="0" rIns="0" bIns="0" rtlCol="0" anchor="t">
            <a:spAutoFit/>
          </a:bodyPr>
          <a:lstStyle/>
          <a:p>
            <a:pPr algn="ctr">
              <a:lnSpc>
                <a:spcPts val="1901"/>
              </a:lnSpc>
            </a:pPr>
            <a:endParaRPr/>
          </a:p>
          <a:p>
            <a:pPr algn="ctr">
              <a:lnSpc>
                <a:spcPts val="4841"/>
              </a:lnSpc>
              <a:spcBef>
                <a:spcPct val="0"/>
              </a:spcBef>
            </a:pPr>
            <a:r>
              <a:rPr lang="en-US" sz="3458" b="1">
                <a:solidFill>
                  <a:srgbClr val="28201A"/>
                </a:solidFill>
                <a:latin typeface="Oswald Bold"/>
                <a:ea typeface="Oswald Bold"/>
                <a:cs typeface="Oswald Bold"/>
                <a:sym typeface="Oswald Bold"/>
              </a:rPr>
              <a:t>A MOVE TO CALIFORNIA</a:t>
            </a:r>
          </a:p>
        </p:txBody>
      </p:sp>
      <p:sp>
        <p:nvSpPr>
          <p:cNvPr id="5" name="AutoShape 5"/>
          <p:cNvSpPr/>
          <p:nvPr/>
        </p:nvSpPr>
        <p:spPr>
          <a:xfrm>
            <a:off x="1069451" y="13331449"/>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6" name="Freeform 6"/>
          <p:cNvSpPr/>
          <p:nvPr/>
        </p:nvSpPr>
        <p:spPr>
          <a:xfrm>
            <a:off x="3164314" y="1911864"/>
            <a:ext cx="7958233" cy="10057798"/>
          </a:xfrm>
          <a:custGeom>
            <a:avLst/>
            <a:gdLst/>
            <a:ahLst/>
            <a:cxnLst/>
            <a:rect l="l" t="t" r="r" b="b"/>
            <a:pathLst>
              <a:path w="7958233" h="10057798">
                <a:moveTo>
                  <a:pt x="0" y="0"/>
                </a:moveTo>
                <a:lnTo>
                  <a:pt x="7958233" y="0"/>
                </a:lnTo>
                <a:lnTo>
                  <a:pt x="7958233" y="10057799"/>
                </a:lnTo>
                <a:lnTo>
                  <a:pt x="0" y="10057799"/>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SPOKANE ARCHITECT KIRTLAND CUTTER</a:t>
            </a:r>
          </a:p>
        </p:txBody>
      </p:sp>
      <p:sp>
        <p:nvSpPr>
          <p:cNvPr id="8" name="TextBox 8"/>
          <p:cNvSpPr txBox="1"/>
          <p:nvPr/>
        </p:nvSpPr>
        <p:spPr>
          <a:xfrm>
            <a:off x="8194545" y="20305105"/>
            <a:ext cx="5856004" cy="606008"/>
          </a:xfrm>
          <a:prstGeom prst="rect">
            <a:avLst/>
          </a:prstGeom>
        </p:spPr>
        <p:txBody>
          <a:bodyPr lIns="0" tIns="0" rIns="0" bIns="0" rtlCol="0" anchor="t">
            <a:spAutoFit/>
          </a:bodyPr>
          <a:lstStyle/>
          <a:p>
            <a:pPr marL="0" lvl="1" indent="0" algn="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Cutter’s Legacy</a:t>
            </a:r>
          </a:p>
        </p:txBody>
      </p:sp>
      <p:sp>
        <p:nvSpPr>
          <p:cNvPr id="9" name="TextBox 9"/>
          <p:cNvSpPr txBox="1"/>
          <p:nvPr/>
        </p:nvSpPr>
        <p:spPr>
          <a:xfrm>
            <a:off x="1613893" y="14082303"/>
            <a:ext cx="11892215" cy="5537505"/>
          </a:xfrm>
          <a:prstGeom prst="rect">
            <a:avLst/>
          </a:prstGeom>
        </p:spPr>
        <p:txBody>
          <a:bodyPr lIns="0" tIns="0" rIns="0" bIns="0" rtlCol="0" anchor="t">
            <a:spAutoFit/>
          </a:bodyPr>
          <a:lstStyle/>
          <a:p>
            <a:pPr algn="l">
              <a:lnSpc>
                <a:spcPts val="4008"/>
              </a:lnSpc>
            </a:pPr>
            <a:r>
              <a:rPr lang="en-US" sz="2862">
                <a:solidFill>
                  <a:srgbClr val="28201A"/>
                </a:solidFill>
                <a:latin typeface="Oswald"/>
                <a:ea typeface="Oswald"/>
                <a:cs typeface="Oswald"/>
                <a:sym typeface="Oswald"/>
              </a:rPr>
              <a:t>RISKY INVESTMENTS AND CHANGING ARCHITECTURAL TASTES IN THE 1920'S COLLAPSED CUTTER’S SPOKANE FIRM. IN 1923 KIRTLAND CUTTER MOVED TO LONG BEACH, CALIFORNIA WHERE HE ONCE AGAIN DESIGNED HOMES AND COMMERCIAL PROPERTIES, SPECIALIZING IN WHAT WAS KNOWN AS “CALIFORNIAN STYLE” UNTIL HIS DEATH IN 1939.</a:t>
            </a:r>
          </a:p>
          <a:p>
            <a:pPr algn="l">
              <a:lnSpc>
                <a:spcPts val="4008"/>
              </a:lnSpc>
            </a:pPr>
            <a:endParaRPr lang="en-US" sz="2862">
              <a:solidFill>
                <a:srgbClr val="28201A"/>
              </a:solidFill>
              <a:latin typeface="Oswald"/>
              <a:ea typeface="Oswald"/>
              <a:cs typeface="Oswald"/>
              <a:sym typeface="Oswald"/>
            </a:endParaRPr>
          </a:p>
          <a:p>
            <a:pPr algn="l">
              <a:lnSpc>
                <a:spcPts val="4008"/>
              </a:lnSpc>
            </a:pPr>
            <a:r>
              <a:rPr lang="en-US" sz="2862">
                <a:solidFill>
                  <a:srgbClr val="28201A"/>
                </a:solidFill>
                <a:latin typeface="Oswald"/>
                <a:ea typeface="Oswald"/>
                <a:cs typeface="Oswald"/>
                <a:sym typeface="Oswald"/>
              </a:rPr>
              <a:t>SPOKANE REMAINS KIRTLAND CUTTER’S LEGACY. MANY OF THE STRUCTURES HE DESIGNED IN SPOKANE ARE STILL STANDING. THESE PROPERTIES ARE ICONIC TO THE ARCHITECTURAL LANDSCAPE AND LOOK OF SPOKANE AND ARE STILL ENJOYED, LIVED IN, AND VISITED BY SPOKANE RESIDENTS. HAVE YOU BEEN INSIDE A BUILDING OR HOME DESIGNED BY KIRTLAND CUTTER?</a:t>
            </a:r>
          </a:p>
          <a:p>
            <a:pPr algn="l">
              <a:lnSpc>
                <a:spcPts val="4008"/>
              </a:lnSpc>
              <a:spcBef>
                <a:spcPct val="0"/>
              </a:spcBef>
            </a:pPr>
            <a:endParaRPr lang="en-US" sz="2862">
              <a:solidFill>
                <a:srgbClr val="28201A"/>
              </a:solidFill>
              <a:latin typeface="Oswald"/>
              <a:ea typeface="Oswald"/>
              <a:cs typeface="Oswald"/>
              <a:sym typeface="Oswald"/>
            </a:endParaRPr>
          </a:p>
        </p:txBody>
      </p:sp>
      <p:sp>
        <p:nvSpPr>
          <p:cNvPr id="10" name="TextBox 10"/>
          <p:cNvSpPr txBox="1"/>
          <p:nvPr/>
        </p:nvSpPr>
        <p:spPr>
          <a:xfrm>
            <a:off x="3679053" y="12243809"/>
            <a:ext cx="6928754" cy="621030"/>
          </a:xfrm>
          <a:prstGeom prst="rect">
            <a:avLst/>
          </a:prstGeom>
        </p:spPr>
        <p:txBody>
          <a:bodyPr lIns="0" tIns="0" rIns="0" bIns="0" rtlCol="0" anchor="t">
            <a:spAutoFit/>
          </a:bodyPr>
          <a:lstStyle/>
          <a:p>
            <a:pPr algn="ctr">
              <a:lnSpc>
                <a:spcPts val="2519"/>
              </a:lnSpc>
            </a:pPr>
            <a:r>
              <a:rPr lang="en-US" sz="1799" b="1">
                <a:solidFill>
                  <a:srgbClr val="28201A"/>
                </a:solidFill>
                <a:latin typeface="Oswald Bold"/>
                <a:ea typeface="Oswald Bold"/>
                <a:cs typeface="Oswald Bold"/>
                <a:sym typeface="Oswald Bold"/>
              </a:rPr>
              <a:t>1914 DAVENPORT HOTEL</a:t>
            </a:r>
          </a:p>
          <a:p>
            <a:pPr algn="ctr">
              <a:lnSpc>
                <a:spcPts val="2519"/>
              </a:lnSpc>
              <a:spcBef>
                <a:spcPct val="0"/>
              </a:spcBef>
            </a:pPr>
            <a:r>
              <a:rPr lang="en-US" sz="1799" b="1">
                <a:solidFill>
                  <a:srgbClr val="28201A"/>
                </a:solidFill>
                <a:latin typeface="Oswald Bold"/>
                <a:ea typeface="Oswald Bold"/>
                <a:cs typeface="Oswald Bold"/>
                <a:sym typeface="Oswald Bold"/>
              </a:rPr>
              <a:t>JOEL E. FERRIS RESEARCH ARCHIVES L87-1.005X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3055339"/>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AutoShape 3"/>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4" name="AutoShape 4"/>
          <p:cNvSpPr/>
          <p:nvPr/>
        </p:nvSpPr>
        <p:spPr>
          <a:xfrm flipV="1">
            <a:off x="4689901" y="13055339"/>
            <a:ext cx="0" cy="6788630"/>
          </a:xfrm>
          <a:prstGeom prst="line">
            <a:avLst/>
          </a:prstGeom>
          <a:ln w="57150" cap="flat">
            <a:solidFill>
              <a:srgbClr val="28201A"/>
            </a:solidFill>
            <a:prstDash val="solid"/>
            <a:headEnd type="none" w="sm" len="sm"/>
            <a:tailEnd type="none" w="sm" len="sm"/>
          </a:ln>
        </p:spPr>
        <p:txBody>
          <a:bodyPr/>
          <a:lstStyle/>
          <a:p>
            <a:endParaRPr lang="en-US"/>
          </a:p>
        </p:txBody>
      </p:sp>
      <p:sp>
        <p:nvSpPr>
          <p:cNvPr id="5" name="Freeform 5"/>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6" name="Freeform 6"/>
          <p:cNvSpPr/>
          <p:nvPr/>
        </p:nvSpPr>
        <p:spPr>
          <a:xfrm>
            <a:off x="1043773" y="3570821"/>
            <a:ext cx="6376926" cy="4966031"/>
          </a:xfrm>
          <a:custGeom>
            <a:avLst/>
            <a:gdLst/>
            <a:ahLst/>
            <a:cxnLst/>
            <a:rect l="l" t="t" r="r" b="b"/>
            <a:pathLst>
              <a:path w="6376926" h="4966031">
                <a:moveTo>
                  <a:pt x="0" y="0"/>
                </a:moveTo>
                <a:lnTo>
                  <a:pt x="6376926" y="0"/>
                </a:lnTo>
                <a:lnTo>
                  <a:pt x="6376926" y="4966031"/>
                </a:lnTo>
                <a:lnTo>
                  <a:pt x="0" y="4966031"/>
                </a:lnTo>
                <a:lnTo>
                  <a:pt x="0" y="0"/>
                </a:lnTo>
                <a:close/>
              </a:path>
            </a:pathLst>
          </a:custGeom>
          <a:blipFill>
            <a:blip r:embed="rId3"/>
            <a:stretch>
              <a:fillRect/>
            </a:stretch>
          </a:blipFill>
        </p:spPr>
        <p:txBody>
          <a:bodyPr/>
          <a:lstStyle/>
          <a:p>
            <a:endParaRPr lang="en-US"/>
          </a:p>
        </p:txBody>
      </p:sp>
      <p:sp>
        <p:nvSpPr>
          <p:cNvPr id="7" name="Freeform 7"/>
          <p:cNvSpPr/>
          <p:nvPr/>
        </p:nvSpPr>
        <p:spPr>
          <a:xfrm>
            <a:off x="8012544" y="2159185"/>
            <a:ext cx="4540168" cy="3564032"/>
          </a:xfrm>
          <a:custGeom>
            <a:avLst/>
            <a:gdLst/>
            <a:ahLst/>
            <a:cxnLst/>
            <a:rect l="l" t="t" r="r" b="b"/>
            <a:pathLst>
              <a:path w="4540168" h="3564032">
                <a:moveTo>
                  <a:pt x="0" y="0"/>
                </a:moveTo>
                <a:lnTo>
                  <a:pt x="4540169" y="0"/>
                </a:lnTo>
                <a:lnTo>
                  <a:pt x="4540169" y="3564032"/>
                </a:lnTo>
                <a:lnTo>
                  <a:pt x="0" y="3564032"/>
                </a:lnTo>
                <a:lnTo>
                  <a:pt x="0" y="0"/>
                </a:lnTo>
                <a:close/>
              </a:path>
            </a:pathLst>
          </a:custGeom>
          <a:blipFill>
            <a:blip r:embed="rId4"/>
            <a:stretch>
              <a:fillRect/>
            </a:stretch>
          </a:blipFill>
        </p:spPr>
        <p:txBody>
          <a:bodyPr/>
          <a:lstStyle/>
          <a:p>
            <a:endParaRPr lang="en-US"/>
          </a:p>
        </p:txBody>
      </p:sp>
      <p:sp>
        <p:nvSpPr>
          <p:cNvPr id="8" name="Freeform 8"/>
          <p:cNvSpPr/>
          <p:nvPr/>
        </p:nvSpPr>
        <p:spPr>
          <a:xfrm>
            <a:off x="9005375" y="6964249"/>
            <a:ext cx="3547338" cy="4569839"/>
          </a:xfrm>
          <a:custGeom>
            <a:avLst/>
            <a:gdLst/>
            <a:ahLst/>
            <a:cxnLst/>
            <a:rect l="l" t="t" r="r" b="b"/>
            <a:pathLst>
              <a:path w="3547338" h="4569839">
                <a:moveTo>
                  <a:pt x="0" y="0"/>
                </a:moveTo>
                <a:lnTo>
                  <a:pt x="3547338" y="0"/>
                </a:lnTo>
                <a:lnTo>
                  <a:pt x="3547338" y="4569839"/>
                </a:lnTo>
                <a:lnTo>
                  <a:pt x="0" y="4569839"/>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SPOKANE ARCHITECT KIRTLAND CUTTER</a:t>
            </a:r>
          </a:p>
        </p:txBody>
      </p:sp>
      <p:sp>
        <p:nvSpPr>
          <p:cNvPr id="10" name="TextBox 10"/>
          <p:cNvSpPr txBox="1"/>
          <p:nvPr/>
        </p:nvSpPr>
        <p:spPr>
          <a:xfrm>
            <a:off x="1199039" y="14578342"/>
            <a:ext cx="3108676" cy="2789054"/>
          </a:xfrm>
          <a:prstGeom prst="rect">
            <a:avLst/>
          </a:prstGeom>
        </p:spPr>
        <p:txBody>
          <a:bodyPr lIns="0" tIns="0" rIns="0" bIns="0" rtlCol="0" anchor="t">
            <a:spAutoFit/>
          </a:bodyPr>
          <a:lstStyle/>
          <a:p>
            <a:pPr algn="ctr">
              <a:lnSpc>
                <a:spcPts val="7447"/>
              </a:lnSpc>
              <a:spcBef>
                <a:spcPct val="0"/>
              </a:spcBef>
            </a:pPr>
            <a:r>
              <a:rPr lang="en-US" sz="5319" b="1">
                <a:solidFill>
                  <a:srgbClr val="28201A"/>
                </a:solidFill>
                <a:latin typeface="Oswald Bold"/>
                <a:ea typeface="Oswald Bold"/>
                <a:cs typeface="Oswald Bold"/>
                <a:sym typeface="Oswald Bold"/>
              </a:rPr>
              <a:t>RESEARCH SPOKANE HISTORY </a:t>
            </a:r>
          </a:p>
        </p:txBody>
      </p:sp>
      <p:sp>
        <p:nvSpPr>
          <p:cNvPr id="11" name="TextBox 11"/>
          <p:cNvSpPr txBox="1"/>
          <p:nvPr/>
        </p:nvSpPr>
        <p:spPr>
          <a:xfrm>
            <a:off x="5111583" y="13417252"/>
            <a:ext cx="8844067" cy="554762"/>
          </a:xfrm>
          <a:prstGeom prst="rect">
            <a:avLst/>
          </a:prstGeom>
        </p:spPr>
        <p:txBody>
          <a:bodyPr lIns="0" tIns="0" rIns="0" bIns="0" rtlCol="0" anchor="t">
            <a:spAutoFit/>
          </a:bodyPr>
          <a:lstStyle/>
          <a:p>
            <a:pPr algn="ctr">
              <a:lnSpc>
                <a:spcPts val="4597"/>
              </a:lnSpc>
              <a:spcBef>
                <a:spcPct val="0"/>
              </a:spcBef>
            </a:pPr>
            <a:r>
              <a:rPr lang="en-US" sz="3283" b="1">
                <a:solidFill>
                  <a:srgbClr val="28201A"/>
                </a:solidFill>
                <a:latin typeface="Oswald Bold"/>
                <a:ea typeface="Oswald Bold"/>
                <a:cs typeface="Oswald Bold"/>
                <a:sym typeface="Oswald Bold"/>
              </a:rPr>
              <a:t>WHERE TO LOOK FOR PRIMARY SOURCES</a:t>
            </a:r>
          </a:p>
        </p:txBody>
      </p:sp>
      <p:sp>
        <p:nvSpPr>
          <p:cNvPr id="12" name="TextBox 12"/>
          <p:cNvSpPr txBox="1"/>
          <p:nvPr/>
        </p:nvSpPr>
        <p:spPr>
          <a:xfrm>
            <a:off x="4975651" y="14181565"/>
            <a:ext cx="8938967" cy="5131544"/>
          </a:xfrm>
          <a:prstGeom prst="rect">
            <a:avLst/>
          </a:prstGeom>
        </p:spPr>
        <p:txBody>
          <a:bodyPr lIns="0" tIns="0" rIns="0" bIns="0" rtlCol="0" anchor="t">
            <a:spAutoFit/>
          </a:bodyPr>
          <a:lstStyle/>
          <a:p>
            <a:pPr algn="just">
              <a:lnSpc>
                <a:spcPts val="2758"/>
              </a:lnSpc>
            </a:pPr>
            <a:r>
              <a:rPr lang="en-US" sz="1970" spc="86">
                <a:solidFill>
                  <a:srgbClr val="000000"/>
                </a:solidFill>
                <a:latin typeface="Oswald"/>
                <a:ea typeface="Oswald"/>
                <a:cs typeface="Oswald"/>
                <a:sym typeface="Oswald"/>
              </a:rPr>
              <a:t>WANT TO LEARN MORE ABOUT SPOKANE HISTORY?</a:t>
            </a:r>
          </a:p>
          <a:p>
            <a:pPr algn="just">
              <a:lnSpc>
                <a:spcPts val="2758"/>
              </a:lnSpc>
            </a:pPr>
            <a:r>
              <a:rPr lang="en-US" sz="1970" spc="86">
                <a:solidFill>
                  <a:srgbClr val="000000"/>
                </a:solidFill>
                <a:latin typeface="Oswald"/>
                <a:ea typeface="Oswald"/>
                <a:cs typeface="Oswald"/>
                <a:sym typeface="Oswald"/>
              </a:rPr>
              <a:t>HERE ARE IDEAS TO FIND MORE INFORMATION:</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USE THE MAC’S WEBSITE TO RESEARCH ONLINE PHOTOS AND OBJECTS: HTTPS://WWW.NORTHWESTMUSEUM.ORG</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VISIT HISTORIC CAMPBELL HOUSE AT THE MAC</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CHECK OUT THE EXHIBITS AT THE MAC</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MAKE AN APPOINTMENT AT THE MAC TO SEARCH OUR ARCHIVES</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SEARCH THROUGH SPOKESMAN REVIEW AND SPOKANE CHRONICLE HISTORIC NEWSPAPERS</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VISIT WASHINGTON STATE ARCHIVES: HTTPS://WWW.SOS.WA.GOV/ARCHIVES/ARCHIVES_EASTERN.ASPX</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VISIT THE NORTHWEST ROOM AT THE SPOKANE PUBLIC LIBRARY: HTTPS://SPOKANELIBRARY.ORG/NORTHWEST-ROOM</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CONTACT WASHINGTON STATE UNIVERSITY ARCHIVES: HTTPS://LIBRARIES.WSU.EDU/MASC/UNIVERSITY-ARCHIVES/</a:t>
            </a:r>
          </a:p>
        </p:txBody>
      </p:sp>
      <p:sp>
        <p:nvSpPr>
          <p:cNvPr id="13" name="TextBox 13"/>
          <p:cNvSpPr txBox="1"/>
          <p:nvPr/>
        </p:nvSpPr>
        <p:spPr>
          <a:xfrm>
            <a:off x="2562455" y="8627848"/>
            <a:ext cx="4093860" cy="621320"/>
          </a:xfrm>
          <a:prstGeom prst="rect">
            <a:avLst/>
          </a:prstGeom>
        </p:spPr>
        <p:txBody>
          <a:bodyPr lIns="0" tIns="0" rIns="0" bIns="0" rtlCol="0" anchor="t">
            <a:spAutoFit/>
          </a:bodyPr>
          <a:lstStyle/>
          <a:p>
            <a:pPr algn="l">
              <a:lnSpc>
                <a:spcPts val="2504"/>
              </a:lnSpc>
            </a:pPr>
            <a:r>
              <a:rPr lang="en-US" sz="1788" b="1" spc="78">
                <a:solidFill>
                  <a:srgbClr val="000000"/>
                </a:solidFill>
                <a:latin typeface="Oswald Bold"/>
                <a:ea typeface="Oswald Bold"/>
                <a:cs typeface="Oswald Bold"/>
                <a:sym typeface="Oswald Bold"/>
              </a:rPr>
              <a:t>DAVENPORT HOTEL CONSTRUCTION 1913</a:t>
            </a:r>
          </a:p>
          <a:p>
            <a:pPr algn="l">
              <a:lnSpc>
                <a:spcPts val="2504"/>
              </a:lnSpc>
              <a:spcBef>
                <a:spcPct val="0"/>
              </a:spcBef>
            </a:pPr>
            <a:r>
              <a:rPr lang="en-US" sz="1788" b="1" spc="78">
                <a:solidFill>
                  <a:srgbClr val="000000"/>
                </a:solidFill>
                <a:latin typeface="Oswald Bold"/>
                <a:ea typeface="Oswald Bold"/>
                <a:cs typeface="Oswald Bold"/>
                <a:sym typeface="Oswald Bold"/>
              </a:rPr>
              <a:t>JOEL E. FERRIS ARCHIVES L87-1.2.13 </a:t>
            </a:r>
          </a:p>
        </p:txBody>
      </p:sp>
      <p:sp>
        <p:nvSpPr>
          <p:cNvPr id="14" name="TextBox 14"/>
          <p:cNvSpPr txBox="1"/>
          <p:nvPr/>
        </p:nvSpPr>
        <p:spPr>
          <a:xfrm>
            <a:off x="7653092" y="5844141"/>
            <a:ext cx="5719235" cy="935645"/>
          </a:xfrm>
          <a:prstGeom prst="rect">
            <a:avLst/>
          </a:prstGeom>
        </p:spPr>
        <p:txBody>
          <a:bodyPr lIns="0" tIns="0" rIns="0" bIns="0" rtlCol="0" anchor="t">
            <a:spAutoFit/>
          </a:bodyPr>
          <a:lstStyle/>
          <a:p>
            <a:pPr algn="l">
              <a:lnSpc>
                <a:spcPts val="2504"/>
              </a:lnSpc>
            </a:pPr>
            <a:r>
              <a:rPr lang="en-US" sz="1788" b="1" spc="78">
                <a:solidFill>
                  <a:srgbClr val="000000"/>
                </a:solidFill>
                <a:latin typeface="Oswald Bold"/>
                <a:ea typeface="Oswald Bold"/>
                <a:cs typeface="Oswald Bold"/>
                <a:sym typeface="Oswald Bold"/>
              </a:rPr>
              <a:t>MONROE STREET BRIDGE 1920 CUTTER AND MALGREN DESIGNED THE ORNAMENTATION ON THE BRIDGE</a:t>
            </a:r>
          </a:p>
          <a:p>
            <a:pPr algn="l">
              <a:lnSpc>
                <a:spcPts val="2504"/>
              </a:lnSpc>
              <a:spcBef>
                <a:spcPct val="0"/>
              </a:spcBef>
            </a:pPr>
            <a:r>
              <a:rPr lang="en-US" sz="1788" b="1" spc="78">
                <a:solidFill>
                  <a:srgbClr val="000000"/>
                </a:solidFill>
                <a:latin typeface="Oswald Bold"/>
                <a:ea typeface="Oswald Bold"/>
                <a:cs typeface="Oswald Bold"/>
                <a:sym typeface="Oswald Bold"/>
              </a:rPr>
              <a:t>JOEL E. FERRIS ARCHIVES L87-1.7977 </a:t>
            </a:r>
          </a:p>
        </p:txBody>
      </p:sp>
      <p:sp>
        <p:nvSpPr>
          <p:cNvPr id="15" name="TextBox 15"/>
          <p:cNvSpPr txBox="1"/>
          <p:nvPr/>
        </p:nvSpPr>
        <p:spPr>
          <a:xfrm>
            <a:off x="8569118" y="11676963"/>
            <a:ext cx="5345499" cy="621320"/>
          </a:xfrm>
          <a:prstGeom prst="rect">
            <a:avLst/>
          </a:prstGeom>
        </p:spPr>
        <p:txBody>
          <a:bodyPr lIns="0" tIns="0" rIns="0" bIns="0" rtlCol="0" anchor="t">
            <a:spAutoFit/>
          </a:bodyPr>
          <a:lstStyle/>
          <a:p>
            <a:pPr algn="l">
              <a:lnSpc>
                <a:spcPts val="2504"/>
              </a:lnSpc>
            </a:pPr>
            <a:r>
              <a:rPr lang="en-US" sz="1788" b="1" spc="78">
                <a:solidFill>
                  <a:srgbClr val="000000"/>
                </a:solidFill>
                <a:latin typeface="Oswald Bold"/>
                <a:ea typeface="Oswald Bold"/>
                <a:cs typeface="Oswald Bold"/>
                <a:sym typeface="Oswald Bold"/>
              </a:rPr>
              <a:t>PATSY CLARK MANSION IN BROWNE’S ADDITION 1901</a:t>
            </a:r>
          </a:p>
          <a:p>
            <a:pPr algn="l">
              <a:lnSpc>
                <a:spcPts val="2504"/>
              </a:lnSpc>
              <a:spcBef>
                <a:spcPct val="0"/>
              </a:spcBef>
            </a:pPr>
            <a:r>
              <a:rPr lang="en-US" sz="1788" b="1" spc="78">
                <a:solidFill>
                  <a:srgbClr val="000000"/>
                </a:solidFill>
                <a:latin typeface="Oswald Bold"/>
                <a:ea typeface="Oswald Bold"/>
                <a:cs typeface="Oswald Bold"/>
                <a:sym typeface="Oswald Bold"/>
              </a:rPr>
              <a:t>JOEL E. FERRIS ARCHIVES L99-22.401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1515200" y="1967652"/>
            <a:ext cx="11871162" cy="15828215"/>
          </a:xfrm>
          <a:custGeom>
            <a:avLst/>
            <a:gdLst/>
            <a:ahLst/>
            <a:cxnLst/>
            <a:rect l="l" t="t" r="r" b="b"/>
            <a:pathLst>
              <a:path w="11871162" h="15828215">
                <a:moveTo>
                  <a:pt x="0" y="0"/>
                </a:moveTo>
                <a:lnTo>
                  <a:pt x="11871162" y="0"/>
                </a:lnTo>
                <a:lnTo>
                  <a:pt x="11871162" y="15828216"/>
                </a:lnTo>
                <a:lnTo>
                  <a:pt x="0" y="15828216"/>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733638" y="934567"/>
            <a:ext cx="11652724" cy="860797"/>
          </a:xfrm>
          <a:prstGeom prst="rect">
            <a:avLst/>
          </a:prstGeom>
        </p:spPr>
        <p:txBody>
          <a:bodyPr lIns="0" tIns="0" rIns="0" bIns="0" rtlCol="0" anchor="t">
            <a:spAutoFit/>
          </a:bodyPr>
          <a:lstStyle/>
          <a:p>
            <a:pPr algn="l">
              <a:lnSpc>
                <a:spcPts val="4389"/>
              </a:lnSpc>
            </a:pPr>
            <a:r>
              <a:rPr lang="en-US" sz="3135" b="1" spc="137">
                <a:solidFill>
                  <a:srgbClr val="28201A"/>
                </a:solidFill>
                <a:latin typeface="Oswald Bold"/>
                <a:ea typeface="Oswald Bold"/>
                <a:cs typeface="Oswald Bold"/>
                <a:sym typeface="Oswald Bold"/>
              </a:rPr>
              <a:t>DIGITAL MAC PACK: ANALYZING NEWSPAPERS AND DOCUMENTS</a:t>
            </a:r>
          </a:p>
          <a:p>
            <a:pPr algn="l">
              <a:lnSpc>
                <a:spcPts val="2569"/>
              </a:lnSpc>
              <a:spcBef>
                <a:spcPct val="0"/>
              </a:spcBef>
            </a:pPr>
            <a:endParaRPr lang="en-US" sz="3135" b="1" spc="137">
              <a:solidFill>
                <a:srgbClr val="28201A"/>
              </a:solidFill>
              <a:latin typeface="Oswald Bold"/>
              <a:ea typeface="Oswald Bold"/>
              <a:cs typeface="Oswald Bold"/>
              <a:sym typeface="Oswald Bold"/>
            </a:endParaRPr>
          </a:p>
        </p:txBody>
      </p:sp>
      <p:sp>
        <p:nvSpPr>
          <p:cNvPr id="6" name="TextBox 6"/>
          <p:cNvSpPr txBox="1"/>
          <p:nvPr/>
        </p:nvSpPr>
        <p:spPr>
          <a:xfrm>
            <a:off x="5225689" y="18173304"/>
            <a:ext cx="4450184" cy="505115"/>
          </a:xfrm>
          <a:prstGeom prst="rect">
            <a:avLst/>
          </a:prstGeom>
        </p:spPr>
        <p:txBody>
          <a:bodyPr lIns="0" tIns="0" rIns="0" bIns="0" rtlCol="0" anchor="t">
            <a:spAutoFit/>
          </a:bodyPr>
          <a:lstStyle/>
          <a:p>
            <a:pPr algn="l">
              <a:lnSpc>
                <a:spcPts val="2084"/>
              </a:lnSpc>
            </a:pPr>
            <a:r>
              <a:rPr lang="en-US" sz="1488" b="1" spc="65">
                <a:solidFill>
                  <a:srgbClr val="000000"/>
                </a:solidFill>
                <a:latin typeface="Oswald Bold"/>
                <a:ea typeface="Oswald Bold"/>
                <a:cs typeface="Oswald Bold"/>
                <a:sym typeface="Oswald Bold"/>
              </a:rPr>
              <a:t> DAVENPORT HOTEL CONSTRUCTION PLAN 1912-1913</a:t>
            </a:r>
          </a:p>
          <a:p>
            <a:pPr algn="l">
              <a:lnSpc>
                <a:spcPts val="2084"/>
              </a:lnSpc>
              <a:spcBef>
                <a:spcPct val="0"/>
              </a:spcBef>
            </a:pPr>
            <a:r>
              <a:rPr lang="en-US" sz="1488" b="1" spc="65">
                <a:solidFill>
                  <a:srgbClr val="000000"/>
                </a:solidFill>
                <a:latin typeface="Oswald Bold"/>
                <a:ea typeface="Oswald Bold"/>
                <a:cs typeface="Oswald Bold"/>
                <a:sym typeface="Oswald Bold"/>
              </a:rPr>
              <a:t> JOEL E. FERRIS ARCHIVES MS49 6B 3-4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1977552" y="1942254"/>
            <a:ext cx="10950204" cy="14600272"/>
          </a:xfrm>
          <a:custGeom>
            <a:avLst/>
            <a:gdLst/>
            <a:ahLst/>
            <a:cxnLst/>
            <a:rect l="l" t="t" r="r" b="b"/>
            <a:pathLst>
              <a:path w="10950204" h="14600272">
                <a:moveTo>
                  <a:pt x="0" y="0"/>
                </a:moveTo>
                <a:lnTo>
                  <a:pt x="10950204" y="0"/>
                </a:lnTo>
                <a:lnTo>
                  <a:pt x="10950204" y="14600272"/>
                </a:lnTo>
                <a:lnTo>
                  <a:pt x="0" y="14600272"/>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733638" y="934567"/>
            <a:ext cx="11652724" cy="860797"/>
          </a:xfrm>
          <a:prstGeom prst="rect">
            <a:avLst/>
          </a:prstGeom>
        </p:spPr>
        <p:txBody>
          <a:bodyPr lIns="0" tIns="0" rIns="0" bIns="0" rtlCol="0" anchor="t">
            <a:spAutoFit/>
          </a:bodyPr>
          <a:lstStyle/>
          <a:p>
            <a:pPr algn="l">
              <a:lnSpc>
                <a:spcPts val="4389"/>
              </a:lnSpc>
            </a:pPr>
            <a:r>
              <a:rPr lang="en-US" sz="3135" b="1" spc="137">
                <a:solidFill>
                  <a:srgbClr val="28201A"/>
                </a:solidFill>
                <a:latin typeface="Oswald Bold"/>
                <a:ea typeface="Oswald Bold"/>
                <a:cs typeface="Oswald Bold"/>
                <a:sym typeface="Oswald Bold"/>
              </a:rPr>
              <a:t>DIGITAL MAC PACK: ANALYZING NEWSPAPERS AND DOCUMENTS</a:t>
            </a:r>
          </a:p>
          <a:p>
            <a:pPr algn="l">
              <a:lnSpc>
                <a:spcPts val="2569"/>
              </a:lnSpc>
              <a:spcBef>
                <a:spcPct val="0"/>
              </a:spcBef>
            </a:pPr>
            <a:endParaRPr lang="en-US" sz="3135" b="1" spc="137">
              <a:solidFill>
                <a:srgbClr val="28201A"/>
              </a:solidFill>
              <a:latin typeface="Oswald Bold"/>
              <a:ea typeface="Oswald Bold"/>
              <a:cs typeface="Oswald Bold"/>
              <a:sym typeface="Oswald Bold"/>
            </a:endParaRPr>
          </a:p>
        </p:txBody>
      </p:sp>
      <p:sp>
        <p:nvSpPr>
          <p:cNvPr id="6" name="TextBox 6"/>
          <p:cNvSpPr txBox="1"/>
          <p:nvPr/>
        </p:nvSpPr>
        <p:spPr>
          <a:xfrm>
            <a:off x="5351236" y="16871239"/>
            <a:ext cx="4417528" cy="505115"/>
          </a:xfrm>
          <a:prstGeom prst="rect">
            <a:avLst/>
          </a:prstGeom>
        </p:spPr>
        <p:txBody>
          <a:bodyPr lIns="0" tIns="0" rIns="0" bIns="0" rtlCol="0" anchor="t">
            <a:spAutoFit/>
          </a:bodyPr>
          <a:lstStyle/>
          <a:p>
            <a:pPr algn="l">
              <a:lnSpc>
                <a:spcPts val="2084"/>
              </a:lnSpc>
            </a:pPr>
            <a:r>
              <a:rPr lang="en-US" sz="1488" b="1" spc="65">
                <a:solidFill>
                  <a:srgbClr val="000000"/>
                </a:solidFill>
                <a:latin typeface="Oswald Bold"/>
                <a:ea typeface="Oswald Bold"/>
                <a:cs typeface="Oswald Bold"/>
                <a:sym typeface="Oswald Bold"/>
              </a:rPr>
              <a:t> DAVENPORT HOTEL CONSTRUCTION PLAN 1912-1913 </a:t>
            </a:r>
          </a:p>
          <a:p>
            <a:pPr algn="l">
              <a:lnSpc>
                <a:spcPts val="2084"/>
              </a:lnSpc>
              <a:spcBef>
                <a:spcPct val="0"/>
              </a:spcBef>
            </a:pPr>
            <a:r>
              <a:rPr lang="en-US" sz="1488" b="1" spc="65">
                <a:solidFill>
                  <a:srgbClr val="000000"/>
                </a:solidFill>
                <a:latin typeface="Oswald Bold"/>
                <a:ea typeface="Oswald Bold"/>
                <a:cs typeface="Oswald Bold"/>
                <a:sym typeface="Oswald Bold"/>
              </a:rPr>
              <a:t>JOEL E. FERRIS ARCHIVES MS49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2272</Words>
  <Application>Microsoft Office PowerPoint</Application>
  <PresentationFormat>Custom</PresentationFormat>
  <Paragraphs>161</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Glacial Indifference Bold</vt:lpstr>
      <vt:lpstr>Glacial Indifference</vt:lpstr>
      <vt:lpstr>Arial</vt:lpstr>
      <vt:lpstr>Oswald Bold</vt:lpstr>
      <vt:lpstr>Calibri</vt:lpstr>
      <vt:lpstr>Oswald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Kirtland Cutter Digital MAC Pack</dc:title>
  <dc:creator>Linda Strong</dc:creator>
  <cp:lastModifiedBy>Linda Strong</cp:lastModifiedBy>
  <cp:revision>2</cp:revision>
  <dcterms:created xsi:type="dcterms:W3CDTF">2006-08-16T00:00:00Z</dcterms:created>
  <dcterms:modified xsi:type="dcterms:W3CDTF">2025-03-29T21:29:47Z</dcterms:modified>
  <dc:identifier>DAGiGw4Zml0</dc:identifier>
</cp:coreProperties>
</file>